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2"/>
  </p:notesMasterIdLst>
  <p:sldIdLst>
    <p:sldId id="441" r:id="rId3"/>
    <p:sldId id="442" r:id="rId4"/>
    <p:sldId id="443" r:id="rId5"/>
    <p:sldId id="444" r:id="rId6"/>
    <p:sldId id="445" r:id="rId7"/>
    <p:sldId id="454" r:id="rId8"/>
    <p:sldId id="457" r:id="rId9"/>
    <p:sldId id="458" r:id="rId10"/>
    <p:sldId id="459" r:id="rId11"/>
    <p:sldId id="460" r:id="rId12"/>
    <p:sldId id="461" r:id="rId13"/>
    <p:sldId id="462" r:id="rId14"/>
    <p:sldId id="472" r:id="rId15"/>
    <p:sldId id="465" r:id="rId16"/>
    <p:sldId id="466" r:id="rId17"/>
    <p:sldId id="467" r:id="rId18"/>
    <p:sldId id="473" r:id="rId19"/>
    <p:sldId id="468" r:id="rId20"/>
    <p:sldId id="469" r:id="rId21"/>
    <p:sldId id="470" r:id="rId22"/>
    <p:sldId id="471" r:id="rId23"/>
    <p:sldId id="474" r:id="rId24"/>
    <p:sldId id="475" r:id="rId25"/>
    <p:sldId id="476" r:id="rId26"/>
    <p:sldId id="477" r:id="rId27"/>
    <p:sldId id="480" r:id="rId28"/>
    <p:sldId id="479" r:id="rId29"/>
    <p:sldId id="481" r:id="rId30"/>
    <p:sldId id="482" r:id="rId31"/>
    <p:sldId id="483" r:id="rId32"/>
    <p:sldId id="484" r:id="rId33"/>
    <p:sldId id="446" r:id="rId34"/>
    <p:sldId id="447" r:id="rId35"/>
    <p:sldId id="448" r:id="rId36"/>
    <p:sldId id="449" r:id="rId37"/>
    <p:sldId id="450" r:id="rId38"/>
    <p:sldId id="451" r:id="rId39"/>
    <p:sldId id="452" r:id="rId40"/>
    <p:sldId id="366"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702"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780D1-20A5-4035-897D-7D4E319EADCD}" type="datetimeFigureOut">
              <a:rPr lang="zh-CN" altLang="en-US" smtClean="0"/>
              <a:t>2020/10/18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63FE5-E995-4765-9364-6FABD166CDEB}" type="slidenum">
              <a:rPr lang="zh-CN" altLang="en-US" smtClean="0"/>
              <a:t>‹#›</a:t>
            </a:fld>
            <a:endParaRPr lang="zh-CN" altLang="en-US"/>
          </a:p>
        </p:txBody>
      </p:sp>
    </p:spTree>
    <p:extLst>
      <p:ext uri="{BB962C8B-B14F-4D97-AF65-F5344CB8AC3E}">
        <p14:creationId xmlns:p14="http://schemas.microsoft.com/office/powerpoint/2010/main" val="12731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buFont typeface="Arial" charset="0"/>
              <a:buChar char="•"/>
            </a:pPr>
            <a:fld id="{9A5DC6C1-486E-445F-9A42-C3DD5F5A3EF1}" type="slidenum">
              <a:rPr lang="zh-CN" altLang="en-US" smtClean="0"/>
              <a:pPr>
                <a:buFont typeface="Arial" charset="0"/>
                <a:buChar char="•"/>
              </a:pPr>
              <a:t>1</a:t>
            </a:fld>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D974B4A-1EB3-4C7A-8615-0D6CEC52DFF3}" type="slidenum">
              <a:rPr lang="en-US" altLang="zh-CN" smtClean="0">
                <a:solidFill>
                  <a:srgbClr val="000000"/>
                </a:solidFill>
              </a:rPr>
              <a:pPr/>
              <a:t>18</a:t>
            </a:fld>
            <a:endParaRPr lang="en-US" altLang="zh-CN" smtClean="0">
              <a:solidFill>
                <a:srgbClr val="000000"/>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3266271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22A0C88-B48B-4033-8028-C19726415016}" type="slidenum">
              <a:rPr lang="en-US" altLang="zh-CN" smtClean="0">
                <a:solidFill>
                  <a:srgbClr val="000000"/>
                </a:solidFill>
              </a:rPr>
              <a:pPr/>
              <a:t>20</a:t>
            </a:fld>
            <a:endParaRPr lang="en-US" altLang="zh-CN" smtClean="0">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398924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423A4F6-15E9-4AB3-A6C0-CB3110D7A4DF}" type="slidenum">
              <a:rPr lang="en-US" altLang="zh-CN" smtClean="0">
                <a:solidFill>
                  <a:srgbClr val="000000"/>
                </a:solidFill>
              </a:rPr>
              <a:pPr/>
              <a:t>21</a:t>
            </a:fld>
            <a:endParaRPr lang="en-US" altLang="zh-CN" smtClean="0">
              <a:solidFill>
                <a:srgbClr val="000000"/>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1165119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839FD71-0C78-425A-A159-FE40B3430BBB}" type="slidenum">
              <a:rPr lang="en-US" altLang="zh-CN" smtClean="0">
                <a:solidFill>
                  <a:srgbClr val="000000"/>
                </a:solidFill>
              </a:rPr>
              <a:pPr/>
              <a:t>22</a:t>
            </a:fld>
            <a:endParaRPr lang="en-US" altLang="zh-CN" smtClean="0">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4263787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buFont typeface="Arial" charset="0"/>
              <a:buChar char="•"/>
            </a:pPr>
            <a:fld id="{75957007-79D4-4625-99C1-1CEAD4B5B21C}" type="slidenum">
              <a:rPr lang="zh-CN" altLang="en-US" smtClean="0"/>
              <a:pPr>
                <a:buFont typeface="Arial" charset="0"/>
                <a:buChar char="•"/>
              </a:pPr>
              <a:t>4</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备注占位符 2"/>
          <p:cNvSpPr>
            <a:spLocks noGrp="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512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buFont typeface="Arial" charset="0"/>
              <a:buChar char="•"/>
            </a:pPr>
            <a:fld id="{E79FBE5C-F47E-4CA0-A503-6B039942AECF}" type="slidenum">
              <a:rPr lang="zh-CN" altLang="en-US" smtClean="0"/>
              <a:pPr>
                <a:buFont typeface="Arial" charset="0"/>
                <a:buChar char="•"/>
              </a:pPr>
              <a:t>5</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839FD71-0C78-425A-A159-FE40B3430BBB}" type="slidenum">
              <a:rPr lang="en-US" altLang="zh-CN" smtClean="0">
                <a:solidFill>
                  <a:srgbClr val="000000"/>
                </a:solidFill>
              </a:rPr>
              <a:pPr/>
              <a:t>7</a:t>
            </a:fld>
            <a:endParaRPr lang="en-US" altLang="zh-CN" smtClean="0">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426378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839FD71-0C78-425A-A159-FE40B3430BBB}" type="slidenum">
              <a:rPr lang="en-US" altLang="zh-CN" smtClean="0">
                <a:solidFill>
                  <a:srgbClr val="000000"/>
                </a:solidFill>
              </a:rPr>
              <a:pPr/>
              <a:t>13</a:t>
            </a:fld>
            <a:endParaRPr lang="en-US" altLang="zh-CN" smtClean="0">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426378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0695DFD-F3C0-4B90-930D-3360323DFCE4}" type="slidenum">
              <a:rPr lang="en-US" altLang="zh-CN" smtClean="0">
                <a:solidFill>
                  <a:srgbClr val="000000"/>
                </a:solidFill>
              </a:rPr>
              <a:pPr/>
              <a:t>14</a:t>
            </a:fld>
            <a:endParaRPr lang="en-US" altLang="zh-CN" smtClean="0">
              <a:solidFill>
                <a:srgbClr val="000000"/>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376677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9501748-892D-44D7-9713-C09A7D375634}" type="slidenum">
              <a:rPr lang="en-US" altLang="zh-CN" smtClean="0">
                <a:solidFill>
                  <a:srgbClr val="000000"/>
                </a:solidFill>
              </a:rPr>
              <a:pPr/>
              <a:t>15</a:t>
            </a:fld>
            <a:endParaRPr lang="en-US" altLang="zh-CN" smtClean="0">
              <a:solidFill>
                <a:srgbClr val="000000"/>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412961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7F8BFF0-5C76-403C-9C66-9006B44F009D}" type="slidenum">
              <a:rPr lang="en-US" altLang="zh-CN" smtClean="0">
                <a:solidFill>
                  <a:srgbClr val="000000"/>
                </a:solidFill>
              </a:rPr>
              <a:pPr/>
              <a:t>16</a:t>
            </a:fld>
            <a:endParaRPr lang="en-US" altLang="zh-CN" smtClean="0">
              <a:solidFill>
                <a:srgbClr val="000000"/>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248596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839FD71-0C78-425A-A159-FE40B3430BBB}" type="slidenum">
              <a:rPr lang="en-US" altLang="zh-CN" smtClean="0">
                <a:solidFill>
                  <a:srgbClr val="000000"/>
                </a:solidFill>
              </a:rPr>
              <a:pPr/>
              <a:t>17</a:t>
            </a:fld>
            <a:endParaRPr lang="en-US" altLang="zh-CN" smtClean="0">
              <a:solidFill>
                <a:srgbClr val="000000"/>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426378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BD829056-E97F-47CF-B3C0-48B89AE569C2}"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02462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202C4AD7-EE3F-4289-8318-83306202E28A}"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47413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2918" y="228601"/>
            <a:ext cx="2846916" cy="5870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02167" y="228601"/>
            <a:ext cx="8337551" cy="58705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8B1AFA45-7C1E-4333-8CCC-C7FABA4B3410}"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587909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Freeform 5"/>
          <p:cNvSpPr>
            <a:spLocks noChangeAspect="1"/>
          </p:cNvSpPr>
          <p:nvPr userDrawn="1"/>
        </p:nvSpPr>
        <p:spPr bwMode="auto">
          <a:xfrm>
            <a:off x="239349" y="213599"/>
            <a:ext cx="566344" cy="56634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chemeClr val="accent2"/>
          </a:solidFill>
          <a:ln>
            <a:noFill/>
          </a:ln>
          <a:effectLst/>
        </p:spPr>
        <p:txBody>
          <a:bodyPr vert="horz" wrap="square" lIns="72683" tIns="36341" rIns="72683" bIns="36341" numCol="1" anchor="t" anchorCtr="0" compatLnSpc="1"/>
          <a:lstStyle/>
          <a:p>
            <a:endParaRPr lang="zh-CN" altLang="en-US" sz="1100" dirty="0"/>
          </a:p>
        </p:txBody>
      </p:sp>
      <p:cxnSp>
        <p:nvCxnSpPr>
          <p:cNvPr id="4" name="直接连接符 3"/>
          <p:cNvCxnSpPr/>
          <p:nvPr/>
        </p:nvCxnSpPr>
        <p:spPr>
          <a:xfrm>
            <a:off x="805693" y="740702"/>
            <a:ext cx="1105685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标题 5"/>
          <p:cNvSpPr txBox="1"/>
          <p:nvPr userDrawn="1"/>
        </p:nvSpPr>
        <p:spPr>
          <a:xfrm>
            <a:off x="856332" y="356661"/>
            <a:ext cx="5527701" cy="384043"/>
          </a:xfrm>
          <a:prstGeom prst="rect">
            <a:avLst/>
          </a:prstGeom>
        </p:spPr>
        <p:txBody>
          <a:bodyPr lIns="98466" tIns="49233" rIns="98466" bIns="49233">
            <a:normAutofit fontScale="92500" lnSpcReduction="10000"/>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pPr>
              <a:lnSpc>
                <a:spcPct val="120000"/>
              </a:lnSpc>
            </a:pPr>
            <a:r>
              <a:rPr lang="zh-CN" altLang="en-US" sz="1700" b="1" dirty="0" smtClean="0">
                <a:solidFill>
                  <a:schemeClr val="accent2"/>
                </a:solidFill>
                <a:latin typeface="微软雅黑" panose="020B0503020204020204" charset="-122"/>
                <a:ea typeface="微软雅黑" panose="020B0503020204020204" charset="-122"/>
              </a:rPr>
              <a:t>第十章  “五位一体”的总体布局</a:t>
            </a:r>
            <a:endParaRPr lang="zh-CN" altLang="en-US" sz="1700" b="1" dirty="0">
              <a:solidFill>
                <a:schemeClr val="accent2"/>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062724524"/>
      </p:ext>
    </p:extLst>
  </p:cSld>
  <p:clrMapOvr>
    <a:masterClrMapping/>
  </p:clrMapOvr>
  <mc:AlternateContent xmlns:mc="http://schemas.openxmlformats.org/markup-compatibility/2006" xmlns:p14="http://schemas.microsoft.com/office/powerpoint/2010/main">
    <mc:Choice Requires="p14">
      <p:transition spd="slow">
        <p:pull/>
      </p:transition>
    </mc:Choice>
    <mc:Fallback xmlns="">
      <p:transition spd="slow">
        <p:pull/>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45473D-9D9E-4492-9605-F9CCA0036E5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15825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8336C6-C942-498B-BCFB-6D1006DF5EB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1852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1"/>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6"/>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7AA53A-7210-453F-8A71-958AEAAF277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26311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3"/>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3"/>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A1F165-E9BD-4296-B7E0-0EFF7201FA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71732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8"/>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9"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29CD50-E427-4526-B02E-D9940BF278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40946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730ED52-C089-45E2-827D-296DD22C42B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29125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6FDD763-14F8-4DEB-97DA-0FAC08F92B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49842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6F25EC31-2552-4A0B-B4C1-28D29F4F6A0A}"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912743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9"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988B6E-3F3A-4D77-ABEB-75D324315B8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00563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9"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40319"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9F0A9B-9505-43E5-B0DA-5B2AF790E11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72492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2A25A1-98D3-43E4-93D4-4B55E1229E4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99319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6FB20B-C9D3-427C-AA47-21975EF0C65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585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FFFFFF"/>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FFFFFF"/>
              </a:solidFill>
            </a:endParaRPr>
          </a:p>
        </p:txBody>
      </p:sp>
      <p:sp>
        <p:nvSpPr>
          <p:cNvPr id="6" name="灯片编号占位符 5"/>
          <p:cNvSpPr>
            <a:spLocks noGrp="1"/>
          </p:cNvSpPr>
          <p:nvPr>
            <p:ph type="sldNum" sz="quarter" idx="12"/>
          </p:nvPr>
        </p:nvSpPr>
        <p:spPr/>
        <p:txBody>
          <a:bodyPr/>
          <a:lstStyle>
            <a:lvl1pPr>
              <a:defRPr/>
            </a:lvl1pPr>
          </a:lstStyle>
          <a:p>
            <a:fld id="{D71FD2E6-B238-4E29-8C95-DDB5DA85111F}"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915832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02168" y="1600200"/>
            <a:ext cx="5592233"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1" y="1600200"/>
            <a:ext cx="5592233" cy="44989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2D41316E-891D-4486-AF3F-999D6308BABD}"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88375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FFFFFF"/>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FFFFFF"/>
              </a:solidFill>
            </a:endParaRPr>
          </a:p>
        </p:txBody>
      </p:sp>
      <p:sp>
        <p:nvSpPr>
          <p:cNvPr id="9" name="灯片编号占位符 8"/>
          <p:cNvSpPr>
            <a:spLocks noGrp="1"/>
          </p:cNvSpPr>
          <p:nvPr>
            <p:ph type="sldNum" sz="quarter" idx="12"/>
          </p:nvPr>
        </p:nvSpPr>
        <p:spPr/>
        <p:txBody>
          <a:bodyPr/>
          <a:lstStyle>
            <a:lvl1pPr>
              <a:defRPr/>
            </a:lvl1pPr>
          </a:lstStyle>
          <a:p>
            <a:fld id="{C95410FD-4502-457A-B56B-AD72E889F42D}"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283008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FFFFFF"/>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FFFFFF"/>
              </a:solidFill>
            </a:endParaRPr>
          </a:p>
        </p:txBody>
      </p:sp>
      <p:sp>
        <p:nvSpPr>
          <p:cNvPr id="5" name="灯片编号占位符 4"/>
          <p:cNvSpPr>
            <a:spLocks noGrp="1"/>
          </p:cNvSpPr>
          <p:nvPr>
            <p:ph type="sldNum" sz="quarter" idx="12"/>
          </p:nvPr>
        </p:nvSpPr>
        <p:spPr/>
        <p:txBody>
          <a:bodyPr/>
          <a:lstStyle>
            <a:lvl1pPr>
              <a:defRPr/>
            </a:lvl1pPr>
          </a:lstStyle>
          <a:p>
            <a:fld id="{501BB98B-9AC7-40FE-B860-E6C3B4D562BE}"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39775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FFFFFF"/>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FFFFFF"/>
              </a:solidFill>
            </a:endParaRPr>
          </a:p>
        </p:txBody>
      </p:sp>
      <p:sp>
        <p:nvSpPr>
          <p:cNvPr id="4" name="灯片编号占位符 3"/>
          <p:cNvSpPr>
            <a:spLocks noGrp="1"/>
          </p:cNvSpPr>
          <p:nvPr>
            <p:ph type="sldNum" sz="quarter" idx="12"/>
          </p:nvPr>
        </p:nvSpPr>
        <p:spPr/>
        <p:txBody>
          <a:bodyPr/>
          <a:lstStyle>
            <a:lvl1pPr>
              <a:defRPr/>
            </a:lvl1pPr>
          </a:lstStyle>
          <a:p>
            <a:fld id="{2B51E8C3-AB4F-438F-9798-BA7729469828}"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24206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0E386964-9318-4CBC-82F9-F299C8F6DDDA}"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51157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FFFFFF"/>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FFFFFF"/>
              </a:solidFill>
            </a:endParaRPr>
          </a:p>
        </p:txBody>
      </p:sp>
      <p:sp>
        <p:nvSpPr>
          <p:cNvPr id="7" name="灯片编号占位符 6"/>
          <p:cNvSpPr>
            <a:spLocks noGrp="1"/>
          </p:cNvSpPr>
          <p:nvPr>
            <p:ph type="sldNum" sz="quarter" idx="12"/>
          </p:nvPr>
        </p:nvSpPr>
        <p:spPr/>
        <p:txBody>
          <a:bodyPr/>
          <a:lstStyle>
            <a:lvl1pPr>
              <a:defRPr/>
            </a:lvl1pPr>
          </a:lstStyle>
          <a:p>
            <a:fld id="{152515BC-1023-4D69-BB85-5AF6DC720F3D}" type="slidenum">
              <a:rPr lang="zh-CN" altLang="en-US">
                <a:solidFill>
                  <a:srgbClr val="FFFFFF"/>
                </a:solidFill>
              </a:rPr>
              <a:pPr/>
              <a:t>‹#›</a:t>
            </a:fld>
            <a:endParaRPr lang="en-US" altLang="zh-CN">
              <a:solidFill>
                <a:srgbClr val="FFFFFF"/>
              </a:solidFill>
            </a:endParaRPr>
          </a:p>
        </p:txBody>
      </p:sp>
    </p:spTree>
    <p:extLst>
      <p:ext uri="{BB962C8B-B14F-4D97-AF65-F5344CB8AC3E}">
        <p14:creationId xmlns:p14="http://schemas.microsoft.com/office/powerpoint/2010/main" val="345848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bwMode="auto">
          <a:xfrm>
            <a:off x="402167" y="228600"/>
            <a:ext cx="113876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Rot="1" noChangeArrowheads="1"/>
          </p:cNvSpPr>
          <p:nvPr>
            <p:ph type="body" idx="1"/>
          </p:nvPr>
        </p:nvSpPr>
        <p:spPr bwMode="auto">
          <a:xfrm>
            <a:off x="402167" y="1600200"/>
            <a:ext cx="11387667"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02167"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a:solidFill>
                <a:srgbClr val="FFFFFF"/>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a:solidFill>
                <a:srgbClr val="FFFFFF"/>
              </a:solidFill>
            </a:endParaRPr>
          </a:p>
        </p:txBody>
      </p:sp>
      <p:sp>
        <p:nvSpPr>
          <p:cNvPr id="1030" name="Rectangle 6"/>
          <p:cNvSpPr>
            <a:spLocks noGrp="1" noChangeArrowheads="1"/>
          </p:cNvSpPr>
          <p:nvPr>
            <p:ph type="sldNum" sz="quarter" idx="4"/>
          </p:nvPr>
        </p:nvSpPr>
        <p:spPr bwMode="auto">
          <a:xfrm>
            <a:off x="8737601" y="6245225"/>
            <a:ext cx="305223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A9F3518-C879-413F-83CD-053E74EC74AC}" type="slidenum">
              <a:rPr lang="zh-CN" altLang="en-US">
                <a:solidFill>
                  <a:srgbClr val="FFFFFF"/>
                </a:solidFill>
              </a:rPr>
              <a:pPr fontAlgn="base">
                <a:spcBef>
                  <a:spcPct val="0"/>
                </a:spcBef>
                <a:spcAft>
                  <a:spcPct val="0"/>
                </a:spcAft>
              </a:pPr>
              <a:t>‹#›</a:t>
            </a:fld>
            <a:endParaRPr lang="en-US" altLang="zh-CN">
              <a:solidFill>
                <a:srgbClr val="FFFFFF"/>
              </a:solidFill>
            </a:endParaRPr>
          </a:p>
        </p:txBody>
      </p:sp>
      <p:pic>
        <p:nvPicPr>
          <p:cNvPr id="1031" name="Picture 7" descr="图片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633" y="1"/>
            <a:ext cx="12221633"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Line 8"/>
          <p:cNvSpPr>
            <a:spLocks noChangeShapeType="1"/>
          </p:cNvSpPr>
          <p:nvPr userDrawn="1"/>
        </p:nvSpPr>
        <p:spPr bwMode="auto">
          <a:xfrm>
            <a:off x="0" y="836613"/>
            <a:ext cx="121920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sz="1800">
              <a:solidFill>
                <a:srgbClr val="FFFFFF"/>
              </a:solidFill>
            </a:endParaRPr>
          </a:p>
        </p:txBody>
      </p:sp>
      <p:sp>
        <p:nvSpPr>
          <p:cNvPr id="1033" name="Text Box 9"/>
          <p:cNvSpPr txBox="1">
            <a:spLocks noChangeArrowheads="1"/>
          </p:cNvSpPr>
          <p:nvPr userDrawn="1"/>
        </p:nvSpPr>
        <p:spPr bwMode="auto">
          <a:xfrm>
            <a:off x="5808133" y="260350"/>
            <a:ext cx="638386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50000"/>
              </a:spcBef>
              <a:spcAft>
                <a:spcPct val="0"/>
              </a:spcAft>
            </a:pPr>
            <a:r>
              <a:rPr lang="zh-CN" altLang="en-US" sz="1600" b="1">
                <a:solidFill>
                  <a:srgbClr val="FFFFFF"/>
                </a:solidFill>
                <a:ea typeface="楷体_GB2312" pitchFamily="49" charset="-122"/>
              </a:rPr>
              <a:t>十八大精神学习：中国特色社会主义新理论新实践</a:t>
            </a:r>
          </a:p>
        </p:txBody>
      </p:sp>
    </p:spTree>
    <p:extLst>
      <p:ext uri="{BB962C8B-B14F-4D97-AF65-F5344CB8AC3E}">
        <p14:creationId xmlns:p14="http://schemas.microsoft.com/office/powerpoint/2010/main" val="111610045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1" fontAlgn="base" hangingPunct="1">
        <a:spcBef>
          <a:spcPct val="20000"/>
        </a:spcBef>
        <a:spcAft>
          <a:spcPct val="0"/>
        </a:spcAft>
        <a:buClr>
          <a:schemeClr val="folHlink"/>
        </a:buClr>
        <a:buSzPct val="85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85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Font typeface="Wingdings 2" panose="05020102010507070707"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2"/>
        </a:buClr>
        <a:buSzPct val="9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folHlink"/>
        </a:buClr>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915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en-US" altLang="zh-CN">
              <a:solidFill>
                <a:srgbClr val="000000"/>
              </a:solidFill>
            </a:endParaRPr>
          </a:p>
        </p:txBody>
      </p:sp>
      <p:sp>
        <p:nvSpPr>
          <p:cNvPr id="4915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ltLang="zh-CN">
              <a:solidFill>
                <a:srgbClr val="000000"/>
              </a:solidFill>
            </a:endParaRPr>
          </a:p>
        </p:txBody>
      </p:sp>
      <p:sp>
        <p:nvSpPr>
          <p:cNvPr id="4915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F5FDAF5D-4D3C-4712-AD1C-0E5478496F13}"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Line 7"/>
          <p:cNvSpPr>
            <a:spLocks noChangeShapeType="1"/>
          </p:cNvSpPr>
          <p:nvPr/>
        </p:nvSpPr>
        <p:spPr bwMode="auto">
          <a:xfrm>
            <a:off x="0" y="836613"/>
            <a:ext cx="12192000"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zh-CN" altLang="en-US" sz="1800" smtClean="0">
              <a:solidFill>
                <a:srgbClr val="000000"/>
              </a:solidFill>
            </a:endParaRPr>
          </a:p>
        </p:txBody>
      </p:sp>
    </p:spTree>
    <p:extLst>
      <p:ext uri="{BB962C8B-B14F-4D97-AF65-F5344CB8AC3E}">
        <p14:creationId xmlns:p14="http://schemas.microsoft.com/office/powerpoint/2010/main" val="33215623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1631950" y="1340855"/>
            <a:ext cx="97917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itchFamily="18" charset="2"/>
              <a:buChar char="¡"/>
              <a:defRPr sz="3200">
                <a:solidFill>
                  <a:schemeClr val="tx1"/>
                </a:solidFill>
                <a:latin typeface="Arial" charset="0"/>
                <a:ea typeface="宋体" pitchFamily="2" charset="-122"/>
              </a:defRPr>
            </a:lvl1pPr>
            <a:lvl2pPr marL="742950" indent="-285750">
              <a:spcBef>
                <a:spcPct val="20000"/>
              </a:spcBef>
              <a:buClr>
                <a:schemeClr val="tx2"/>
              </a:buClr>
              <a:buSzPct val="85000"/>
              <a:buFont typeface="Wingdings 2" pitchFamily="18" charset="2"/>
              <a:buChar char=""/>
              <a:defRPr sz="2800">
                <a:solidFill>
                  <a:schemeClr val="tx1"/>
                </a:solidFill>
                <a:latin typeface="Arial" charset="0"/>
                <a:ea typeface="宋体" pitchFamily="2" charset="-122"/>
              </a:defRPr>
            </a:lvl2pPr>
            <a:lvl3pPr marL="1143000" indent="-228600">
              <a:spcBef>
                <a:spcPct val="20000"/>
              </a:spcBef>
              <a:buClr>
                <a:schemeClr val="folHlink"/>
              </a:buClr>
              <a:buFont typeface="Wingdings 2" pitchFamily="18" charset="2"/>
              <a:buChar char="¡"/>
              <a:defRPr sz="2400">
                <a:solidFill>
                  <a:schemeClr val="tx1"/>
                </a:solidFill>
                <a:latin typeface="Arial" charset="0"/>
                <a:ea typeface="宋体" pitchFamily="2" charset="-122"/>
              </a:defRPr>
            </a:lvl3pPr>
            <a:lvl4pPr marL="1600200" indent="-228600">
              <a:spcBef>
                <a:spcPct val="20000"/>
              </a:spcBef>
              <a:buClr>
                <a:schemeClr val="tx2"/>
              </a:buClr>
              <a:buSzPct val="90000"/>
              <a:buFont typeface="Wingdings 2" pitchFamily="18" charset="2"/>
              <a:buChar char=""/>
              <a:defRPr sz="2000">
                <a:solidFill>
                  <a:schemeClr val="tx1"/>
                </a:solidFill>
                <a:latin typeface="Arial" charset="0"/>
                <a:ea typeface="宋体" pitchFamily="2" charset="-122"/>
              </a:defRPr>
            </a:lvl4pPr>
            <a:lvl5pPr marL="2057400" indent="-228600">
              <a:spcBef>
                <a:spcPct val="20000"/>
              </a:spcBef>
              <a:buClr>
                <a:schemeClr val="folHlink"/>
              </a:buClr>
              <a:buFont typeface="Wingdings 2" pitchFamily="18" charset="2"/>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9pPr>
          </a:lstStyle>
          <a:p>
            <a:pPr algn="ctr" eaLnBrk="1" hangingPunct="1">
              <a:lnSpc>
                <a:spcPct val="200000"/>
              </a:lnSpc>
              <a:spcBef>
                <a:spcPct val="0"/>
              </a:spcBef>
              <a:buClrTx/>
              <a:buSzTx/>
              <a:buFontTx/>
              <a:buNone/>
            </a:pPr>
            <a:r>
              <a:rPr lang="zh-CN" altLang="en-US" sz="4800" b="1" dirty="0">
                <a:solidFill>
                  <a:srgbClr val="0000FF"/>
                </a:solidFill>
                <a:latin typeface="黑体" pitchFamily="49" charset="-122"/>
                <a:ea typeface="黑体" pitchFamily="49" charset="-122"/>
              </a:rPr>
              <a:t>专题</a:t>
            </a:r>
            <a:r>
              <a:rPr lang="zh-CN" altLang="en-US" sz="4800" b="1" dirty="0" smtClean="0">
                <a:solidFill>
                  <a:srgbClr val="0000FF"/>
                </a:solidFill>
                <a:latin typeface="黑体" pitchFamily="49" charset="-122"/>
                <a:ea typeface="黑体" pitchFamily="49" charset="-122"/>
              </a:rPr>
              <a:t>：增强忧患意识正确把握当前国家安全形势</a:t>
            </a:r>
            <a:endParaRPr lang="en-US" altLang="zh-CN" sz="4800" b="1" dirty="0">
              <a:solidFill>
                <a:srgbClr val="0000FF"/>
              </a:solidFill>
              <a:latin typeface="黑体" pitchFamily="49" charset="-122"/>
              <a:ea typeface="黑体" pitchFamily="49" charset="-122"/>
            </a:endParaRPr>
          </a:p>
          <a:p>
            <a:pPr algn="ctr" eaLnBrk="1" hangingPunct="1">
              <a:lnSpc>
                <a:spcPct val="200000"/>
              </a:lnSpc>
              <a:spcBef>
                <a:spcPct val="0"/>
              </a:spcBef>
              <a:buClrTx/>
              <a:buSzTx/>
              <a:buFontTx/>
              <a:buNone/>
            </a:pPr>
            <a:r>
              <a:rPr lang="zh-CN" altLang="en-US" sz="4400" b="1" dirty="0">
                <a:solidFill>
                  <a:srgbClr val="0000FF"/>
                </a:solidFill>
                <a:latin typeface="楷体" pitchFamily="49" charset="-122"/>
                <a:ea typeface="楷体" pitchFamily="49" charset="-122"/>
              </a:rPr>
              <a:t>南京师范大学</a:t>
            </a:r>
            <a:endParaRPr lang="en-US" altLang="zh-CN" sz="4400" b="1" dirty="0">
              <a:solidFill>
                <a:srgbClr val="0000FF"/>
              </a:solidFill>
              <a:latin typeface="楷体" pitchFamily="49" charset="-122"/>
              <a:ea typeface="楷体" pitchFamily="49" charset="-122"/>
            </a:endParaRPr>
          </a:p>
        </p:txBody>
      </p:sp>
    </p:spTree>
    <p:extLst>
      <p:ext uri="{BB962C8B-B14F-4D97-AF65-F5344CB8AC3E}">
        <p14:creationId xmlns:p14="http://schemas.microsoft.com/office/powerpoint/2010/main" val="334893960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699753" y="2027128"/>
            <a:ext cx="524384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a:solidFill>
                  <a:srgbClr val="000000"/>
                </a:solidFill>
                <a:ea typeface="楷体_GB2312" pitchFamily="49" charset="-122"/>
              </a:rPr>
              <a:t>        </a:t>
            </a:r>
            <a:r>
              <a:rPr lang="en-US" altLang="zh-CN" sz="2800" b="1" dirty="0">
                <a:solidFill>
                  <a:srgbClr val="000000"/>
                </a:solidFill>
                <a:latin typeface="楷体" panose="02010609060101010101" pitchFamily="49" charset="-122"/>
                <a:ea typeface="楷体" panose="02010609060101010101" pitchFamily="49" charset="-122"/>
              </a:rPr>
              <a:t>2020</a:t>
            </a:r>
            <a:r>
              <a:rPr lang="zh-CN" altLang="en-US" sz="2800" b="1" dirty="0">
                <a:solidFill>
                  <a:srgbClr val="000000"/>
                </a:solidFill>
                <a:latin typeface="楷体" panose="02010609060101010101" pitchFamily="49" charset="-122"/>
                <a:ea typeface="楷体" panose="02010609060101010101" pitchFamily="49" charset="-122"/>
              </a:rPr>
              <a:t>年</a:t>
            </a:r>
            <a:r>
              <a:rPr lang="en-US" altLang="zh-CN" sz="2800" b="1" dirty="0">
                <a:solidFill>
                  <a:srgbClr val="000000"/>
                </a:solidFill>
                <a:latin typeface="楷体" panose="02010609060101010101" pitchFamily="49" charset="-122"/>
                <a:ea typeface="楷体" panose="02010609060101010101" pitchFamily="49" charset="-122"/>
              </a:rPr>
              <a:t>8</a:t>
            </a:r>
            <a:r>
              <a:rPr lang="zh-CN" altLang="en-US" sz="2800" b="1" dirty="0">
                <a:solidFill>
                  <a:srgbClr val="000000"/>
                </a:solidFill>
                <a:latin typeface="楷体" panose="02010609060101010101" pitchFamily="49" charset="-122"/>
                <a:ea typeface="楷体" panose="02010609060101010101" pitchFamily="49" charset="-122"/>
              </a:rPr>
              <a:t>月</a:t>
            </a:r>
            <a:r>
              <a:rPr lang="en-US" altLang="zh-CN" sz="2800" b="1" dirty="0">
                <a:solidFill>
                  <a:srgbClr val="000000"/>
                </a:solidFill>
                <a:latin typeface="楷体" panose="02010609060101010101" pitchFamily="49" charset="-122"/>
                <a:ea typeface="楷体" panose="02010609060101010101" pitchFamily="49" charset="-122"/>
              </a:rPr>
              <a:t>7</a:t>
            </a:r>
            <a:r>
              <a:rPr lang="zh-CN" altLang="en-US" sz="2800" b="1" dirty="0">
                <a:solidFill>
                  <a:srgbClr val="000000"/>
                </a:solidFill>
                <a:latin typeface="楷体" panose="02010609060101010101" pitchFamily="49" charset="-122"/>
                <a:ea typeface="楷体" panose="02010609060101010101" pitchFamily="49" charset="-122"/>
              </a:rPr>
              <a:t>日，美国总统特朗普引用</a:t>
            </a:r>
            <a:r>
              <a:rPr lang="en-US" altLang="zh-CN" sz="2800" b="1" dirty="0">
                <a:solidFill>
                  <a:srgbClr val="000000"/>
                </a:solidFill>
                <a:latin typeface="楷体" panose="02010609060101010101" pitchFamily="49" charset="-122"/>
                <a:ea typeface="楷体" panose="02010609060101010101" pitchFamily="49" charset="-122"/>
              </a:rPr>
              <a:t>《</a:t>
            </a:r>
            <a:r>
              <a:rPr lang="zh-CN" altLang="en-US" sz="2800" b="1" dirty="0">
                <a:solidFill>
                  <a:srgbClr val="000000"/>
                </a:solidFill>
                <a:latin typeface="楷体" panose="02010609060101010101" pitchFamily="49" charset="-122"/>
                <a:ea typeface="楷体" panose="02010609060101010101" pitchFamily="49" charset="-122"/>
              </a:rPr>
              <a:t>国际紧急经济权力法</a:t>
            </a:r>
            <a:r>
              <a:rPr lang="en-US" altLang="zh-CN" sz="2800" b="1" dirty="0">
                <a:solidFill>
                  <a:srgbClr val="000000"/>
                </a:solidFill>
                <a:latin typeface="楷体" panose="02010609060101010101" pitchFamily="49" charset="-122"/>
                <a:ea typeface="楷体" panose="02010609060101010101" pitchFamily="49" charset="-122"/>
              </a:rPr>
              <a:t>》</a:t>
            </a:r>
            <a:r>
              <a:rPr lang="zh-CN" altLang="en-US" sz="2800" b="1" dirty="0">
                <a:solidFill>
                  <a:srgbClr val="000000"/>
                </a:solidFill>
                <a:latin typeface="楷体" panose="02010609060101010101" pitchFamily="49" charset="-122"/>
                <a:ea typeface="楷体" panose="02010609060101010101" pitchFamily="49" charset="-122"/>
              </a:rPr>
              <a:t>签署两项行政命令，禁止受美国司法管辖的任何人或企业与</a:t>
            </a:r>
            <a:r>
              <a:rPr lang="en-US" altLang="zh-CN" sz="2800" b="1" dirty="0" err="1">
                <a:solidFill>
                  <a:srgbClr val="000000"/>
                </a:solidFill>
                <a:latin typeface="楷体" panose="02010609060101010101" pitchFamily="49" charset="-122"/>
                <a:ea typeface="楷体" panose="02010609060101010101" pitchFamily="49" charset="-122"/>
              </a:rPr>
              <a:t>TikTok</a:t>
            </a:r>
            <a:r>
              <a:rPr lang="zh-CN" altLang="en-US" sz="2800" b="1" dirty="0">
                <a:solidFill>
                  <a:srgbClr val="000000"/>
                </a:solidFill>
                <a:latin typeface="楷体" panose="02010609060101010101" pitchFamily="49" charset="-122"/>
                <a:ea typeface="楷体" panose="02010609060101010101" pitchFamily="49" charset="-122"/>
              </a:rPr>
              <a:t>母公司字节跳动进行任何交易，同时禁止与微信母公司腾讯进行任何有关微信的交易。</a:t>
            </a:r>
            <a:endParaRPr lang="zh-CN" altLang="en-US" sz="2800" b="1" dirty="0">
              <a:solidFill>
                <a:srgbClr val="0000FF"/>
              </a:solidFill>
              <a:latin typeface="楷体" panose="02010609060101010101" pitchFamily="49" charset="-122"/>
              <a:ea typeface="楷体" panose="02010609060101010101" pitchFamily="49" charset="-122"/>
            </a:endParaRPr>
          </a:p>
        </p:txBody>
      </p:sp>
      <p:sp>
        <p:nvSpPr>
          <p:cNvPr id="12291" name="AutoShape 5" descr="u=675057009,2356051483&amp;fm=21&amp;gp=0"/>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800">
              <a:solidFill>
                <a:srgbClr val="000000"/>
              </a:solidFill>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7623" y="1052513"/>
            <a:ext cx="3837905" cy="2962275"/>
          </a:xfrm>
          <a:prstGeom prst="rect">
            <a:avLst/>
          </a:prstGeom>
        </p:spPr>
      </p:pic>
      <p:pic>
        <p:nvPicPr>
          <p:cNvPr id="3" name="图片 2"/>
          <p:cNvPicPr>
            <a:picLocks noChangeAspect="1"/>
          </p:cNvPicPr>
          <p:nvPr/>
        </p:nvPicPr>
        <p:blipFill>
          <a:blip r:embed="rId3"/>
          <a:stretch>
            <a:fillRect/>
          </a:stretch>
        </p:blipFill>
        <p:spPr>
          <a:xfrm>
            <a:off x="7057623" y="4014788"/>
            <a:ext cx="3837905" cy="2786790"/>
          </a:xfrm>
          <a:prstGeom prst="rect">
            <a:avLst/>
          </a:prstGeom>
        </p:spPr>
      </p:pic>
      <p:sp>
        <p:nvSpPr>
          <p:cNvPr id="8"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1084902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193704" y="1257402"/>
            <a:ext cx="832833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a:solidFill>
                  <a:srgbClr val="000000"/>
                </a:solidFill>
                <a:ea typeface="楷体_GB2312" pitchFamily="49" charset="-122"/>
              </a:rPr>
              <a:t>          </a:t>
            </a:r>
            <a:r>
              <a:rPr lang="en-US" altLang="zh-CN" sz="2800" b="1" dirty="0" smtClean="0">
                <a:solidFill>
                  <a:srgbClr val="000000"/>
                </a:solidFill>
                <a:ea typeface="楷体_GB2312" pitchFamily="49" charset="-122"/>
              </a:rPr>
              <a:t>2020</a:t>
            </a:r>
            <a:r>
              <a:rPr lang="zh-CN" altLang="en-US" sz="2800" b="1" dirty="0" smtClean="0">
                <a:solidFill>
                  <a:srgbClr val="000000"/>
                </a:solidFill>
                <a:ea typeface="楷体_GB2312" pitchFamily="49" charset="-122"/>
              </a:rPr>
              <a:t>年</a:t>
            </a:r>
            <a:r>
              <a:rPr lang="en-US" altLang="zh-CN" sz="2800" b="1" dirty="0" smtClean="0">
                <a:solidFill>
                  <a:srgbClr val="000000"/>
                </a:solidFill>
                <a:ea typeface="楷体_GB2312" pitchFamily="49" charset="-122"/>
              </a:rPr>
              <a:t>8</a:t>
            </a:r>
            <a:r>
              <a:rPr lang="zh-CN" altLang="en-US" sz="2800" b="1" dirty="0" smtClean="0">
                <a:solidFill>
                  <a:srgbClr val="000000"/>
                </a:solidFill>
                <a:ea typeface="楷体_GB2312" pitchFamily="49" charset="-122"/>
              </a:rPr>
              <a:t>月</a:t>
            </a:r>
            <a:r>
              <a:rPr lang="en-US" altLang="zh-CN" sz="2800" b="1" dirty="0" smtClean="0">
                <a:solidFill>
                  <a:srgbClr val="000000"/>
                </a:solidFill>
                <a:ea typeface="楷体_GB2312" pitchFamily="49" charset="-122"/>
              </a:rPr>
              <a:t>7</a:t>
            </a:r>
            <a:r>
              <a:rPr lang="zh-CN" altLang="en-US" sz="2800" b="1" dirty="0">
                <a:solidFill>
                  <a:srgbClr val="000000"/>
                </a:solidFill>
                <a:ea typeface="楷体_GB2312" pitchFamily="49" charset="-122"/>
              </a:rPr>
              <a:t>日，</a:t>
            </a:r>
            <a:r>
              <a:rPr lang="zh-CN" altLang="en-US" sz="2800" b="1" dirty="0" smtClean="0">
                <a:solidFill>
                  <a:srgbClr val="000000"/>
                </a:solidFill>
                <a:ea typeface="楷体_GB2312" pitchFamily="49" charset="-122"/>
              </a:rPr>
              <a:t>美国财政部宣称</a:t>
            </a:r>
            <a:r>
              <a:rPr lang="zh-CN" altLang="en-US" sz="2800" b="1" dirty="0">
                <a:solidFill>
                  <a:srgbClr val="000000"/>
                </a:solidFill>
                <a:ea typeface="楷体_GB2312" pitchFamily="49" charset="-122"/>
              </a:rPr>
              <a:t>对香港特区行政长官林郑月娥等</a:t>
            </a:r>
            <a:r>
              <a:rPr lang="en-US" altLang="zh-CN" sz="2800" b="1" dirty="0">
                <a:solidFill>
                  <a:srgbClr val="000000"/>
                </a:solidFill>
                <a:ea typeface="楷体_GB2312" pitchFamily="49" charset="-122"/>
              </a:rPr>
              <a:t>11</a:t>
            </a:r>
            <a:r>
              <a:rPr lang="zh-CN" altLang="en-US" sz="2800" b="1" dirty="0">
                <a:solidFill>
                  <a:srgbClr val="000000"/>
                </a:solidFill>
                <a:ea typeface="楷体_GB2312" pitchFamily="49" charset="-122"/>
              </a:rPr>
              <a:t>名中国内地及香港官员实施制裁</a:t>
            </a:r>
            <a:r>
              <a:rPr lang="zh-CN" altLang="en-US" sz="2800" b="1" dirty="0" smtClean="0">
                <a:solidFill>
                  <a:srgbClr val="000000"/>
                </a:solidFill>
                <a:ea typeface="楷体_GB2312" pitchFamily="49" charset="-122"/>
              </a:rPr>
              <a:t>。</a:t>
            </a:r>
            <a:r>
              <a:rPr lang="en-US" altLang="zh-CN" sz="2800" b="1" dirty="0">
                <a:solidFill>
                  <a:srgbClr val="000000"/>
                </a:solidFill>
                <a:ea typeface="楷体_GB2312" pitchFamily="49" charset="-122"/>
              </a:rPr>
              <a:t>8</a:t>
            </a:r>
            <a:r>
              <a:rPr lang="zh-CN" altLang="en-US" sz="2800" b="1" dirty="0">
                <a:solidFill>
                  <a:srgbClr val="000000"/>
                </a:solidFill>
                <a:ea typeface="楷体_GB2312" pitchFamily="49" charset="-122"/>
              </a:rPr>
              <a:t>月</a:t>
            </a:r>
            <a:r>
              <a:rPr lang="en-US" altLang="zh-CN" sz="2800" b="1" dirty="0">
                <a:solidFill>
                  <a:srgbClr val="000000"/>
                </a:solidFill>
                <a:ea typeface="楷体_GB2312" pitchFamily="49" charset="-122"/>
              </a:rPr>
              <a:t>10</a:t>
            </a:r>
            <a:r>
              <a:rPr lang="zh-CN" altLang="en-US" sz="2800" b="1" dirty="0">
                <a:solidFill>
                  <a:srgbClr val="000000"/>
                </a:solidFill>
                <a:ea typeface="楷体_GB2312" pitchFamily="49" charset="-122"/>
              </a:rPr>
              <a:t>日，外交部发言人赵立坚宣布，将对涉港问题上表现恶劣的美国参议员卢比奥、科鲁兹等</a:t>
            </a:r>
            <a:r>
              <a:rPr lang="en-US" altLang="zh-CN" sz="2800" b="1" dirty="0">
                <a:solidFill>
                  <a:srgbClr val="000000"/>
                </a:solidFill>
                <a:ea typeface="楷体_GB2312" pitchFamily="49" charset="-122"/>
              </a:rPr>
              <a:t>11</a:t>
            </a:r>
            <a:r>
              <a:rPr lang="zh-CN" altLang="en-US" sz="2800" b="1" dirty="0">
                <a:solidFill>
                  <a:srgbClr val="000000"/>
                </a:solidFill>
                <a:ea typeface="楷体_GB2312" pitchFamily="49" charset="-122"/>
              </a:rPr>
              <a:t>名美国人士实施对等制裁。</a:t>
            </a:r>
            <a:endParaRPr lang="zh-CN" altLang="en-US" sz="2800" b="1" dirty="0">
              <a:solidFill>
                <a:srgbClr val="0000FF"/>
              </a:solidFill>
              <a:ea typeface="楷体_GB2312" pitchFamily="49" charset="-122"/>
            </a:endParaRPr>
          </a:p>
        </p:txBody>
      </p:sp>
      <p:sp>
        <p:nvSpPr>
          <p:cNvPr id="12291" name="AutoShape 5" descr="u=675057009,2356051483&amp;fm=21&amp;gp=0"/>
          <p:cNvSpPr>
            <a:spLocks noChangeAspect="1" noChangeArrowheads="1"/>
          </p:cNvSpPr>
          <p:nvPr/>
        </p:nvSpPr>
        <p:spPr bwMode="auto">
          <a:xfrm>
            <a:off x="5943600" y="267148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800">
              <a:solidFill>
                <a:srgbClr val="000000"/>
              </a:solidFill>
            </a:endParaRPr>
          </a:p>
        </p:txBody>
      </p:sp>
      <p:sp>
        <p:nvSpPr>
          <p:cNvPr id="5" name="文本框 4"/>
          <p:cNvSpPr txBox="1"/>
          <p:nvPr/>
        </p:nvSpPr>
        <p:spPr>
          <a:xfrm>
            <a:off x="2937098" y="5537006"/>
            <a:ext cx="2575775" cy="646331"/>
          </a:xfrm>
          <a:prstGeom prst="rect">
            <a:avLst/>
          </a:prstGeom>
          <a:noFill/>
        </p:spPr>
        <p:txBody>
          <a:bodyPr wrap="square" rtlCol="0">
            <a:spAutoFit/>
          </a:bodyPr>
          <a:lstStyle/>
          <a:p>
            <a:pPr algn="ctr"/>
            <a:r>
              <a:rPr lang="zh-CN" altLang="en-US" b="1" dirty="0">
                <a:latin typeface="楷体" panose="02010609060101010101" pitchFamily="49" charset="-122"/>
                <a:ea typeface="楷体" panose="02010609060101010101" pitchFamily="49" charset="-122"/>
              </a:rPr>
              <a:t>香港特别行政区行政长官林郑月娥</a:t>
            </a:r>
          </a:p>
        </p:txBody>
      </p:sp>
      <p:sp>
        <p:nvSpPr>
          <p:cNvPr id="10" name="文本框 9"/>
          <p:cNvSpPr txBox="1"/>
          <p:nvPr/>
        </p:nvSpPr>
        <p:spPr>
          <a:xfrm>
            <a:off x="7130421" y="5537006"/>
            <a:ext cx="2575775" cy="369332"/>
          </a:xfrm>
          <a:prstGeom prst="rect">
            <a:avLst/>
          </a:prstGeom>
          <a:noFill/>
        </p:spPr>
        <p:txBody>
          <a:bodyPr wrap="square" rtlCol="0">
            <a:spAutoFit/>
          </a:bodyPr>
          <a:lstStyle/>
          <a:p>
            <a:r>
              <a:rPr lang="zh-CN" altLang="en-US" b="1" dirty="0">
                <a:latin typeface="楷体" panose="02010609060101010101" pitchFamily="49" charset="-122"/>
                <a:ea typeface="楷体" panose="02010609060101010101" pitchFamily="49" charset="-122"/>
              </a:rPr>
              <a:t>外交部发言人赵立坚</a:t>
            </a: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386" y="3530854"/>
            <a:ext cx="3030487" cy="1671503"/>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927" y="3530854"/>
            <a:ext cx="2985036" cy="1679083"/>
          </a:xfrm>
          <a:prstGeom prst="rect">
            <a:avLst/>
          </a:prstGeom>
        </p:spPr>
      </p:pic>
      <p:sp>
        <p:nvSpPr>
          <p:cNvPr id="11"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1354870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5652879" y="1768081"/>
            <a:ext cx="559801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a:solidFill>
                  <a:srgbClr val="000000"/>
                </a:solidFill>
                <a:ea typeface="楷体_GB2312" pitchFamily="49" charset="-122"/>
              </a:rPr>
              <a:t>          </a:t>
            </a:r>
            <a:r>
              <a:rPr lang="en-US" altLang="zh-CN" sz="2800" b="1" dirty="0" smtClean="0">
                <a:solidFill>
                  <a:srgbClr val="000000"/>
                </a:solidFill>
                <a:ea typeface="楷体_GB2312" pitchFamily="49" charset="-122"/>
              </a:rPr>
              <a:t>2020</a:t>
            </a:r>
            <a:r>
              <a:rPr lang="zh-CN" altLang="en-US" sz="2800" b="1" dirty="0" smtClean="0">
                <a:solidFill>
                  <a:srgbClr val="000000"/>
                </a:solidFill>
                <a:ea typeface="楷体_GB2312" pitchFamily="49" charset="-122"/>
              </a:rPr>
              <a:t>年</a:t>
            </a:r>
            <a:r>
              <a:rPr lang="en-US" altLang="zh-CN" sz="2800" b="1" dirty="0" smtClean="0">
                <a:solidFill>
                  <a:srgbClr val="000000"/>
                </a:solidFill>
                <a:ea typeface="楷体_GB2312" pitchFamily="49" charset="-122"/>
              </a:rPr>
              <a:t>8</a:t>
            </a:r>
            <a:r>
              <a:rPr lang="zh-CN" altLang="en-US" sz="2800" b="1" dirty="0" smtClean="0">
                <a:solidFill>
                  <a:srgbClr val="000000"/>
                </a:solidFill>
                <a:ea typeface="楷体_GB2312" pitchFamily="49" charset="-122"/>
              </a:rPr>
              <a:t>月</a:t>
            </a:r>
            <a:r>
              <a:rPr lang="en-US" altLang="zh-CN" sz="2800" b="1" dirty="0" smtClean="0">
                <a:solidFill>
                  <a:srgbClr val="000000"/>
                </a:solidFill>
                <a:ea typeface="楷体_GB2312" pitchFamily="49" charset="-122"/>
              </a:rPr>
              <a:t>18</a:t>
            </a:r>
            <a:r>
              <a:rPr lang="zh-CN" altLang="en-US" sz="2800" b="1" dirty="0">
                <a:solidFill>
                  <a:srgbClr val="000000"/>
                </a:solidFill>
                <a:ea typeface="楷体_GB2312" pitchFamily="49" charset="-122"/>
              </a:rPr>
              <a:t>日，美国</a:t>
            </a:r>
            <a:r>
              <a:rPr lang="zh-CN" altLang="en-US" sz="2800" b="1" dirty="0" smtClean="0">
                <a:solidFill>
                  <a:srgbClr val="000000"/>
                </a:solidFill>
                <a:ea typeface="楷体_GB2312" pitchFamily="49" charset="-122"/>
              </a:rPr>
              <a:t>政府宣布</a:t>
            </a:r>
            <a:r>
              <a:rPr lang="zh-CN" altLang="en-US" sz="2800" b="1" dirty="0">
                <a:solidFill>
                  <a:srgbClr val="000000"/>
                </a:solidFill>
                <a:ea typeface="楷体_GB2312" pitchFamily="49" charset="-122"/>
              </a:rPr>
              <a:t>收紧对华为的制裁，禁止华为通过第三方获取使用美国技术的芯片，进一步压缩华为取得芯片的渠道。美国商务部也宣布，将另外</a:t>
            </a:r>
            <a:r>
              <a:rPr lang="en-US" altLang="zh-CN" sz="2800" b="1" dirty="0">
                <a:solidFill>
                  <a:srgbClr val="000000"/>
                </a:solidFill>
                <a:ea typeface="楷体_GB2312" pitchFamily="49" charset="-122"/>
              </a:rPr>
              <a:t>38</a:t>
            </a:r>
            <a:r>
              <a:rPr lang="zh-CN" altLang="en-US" sz="2800" b="1" dirty="0">
                <a:solidFill>
                  <a:srgbClr val="000000"/>
                </a:solidFill>
                <a:ea typeface="楷体_GB2312" pitchFamily="49" charset="-122"/>
              </a:rPr>
              <a:t>家华为关联企业列入制裁的实体清单，被列入清单的华为关联企业数量由此达到</a:t>
            </a:r>
            <a:r>
              <a:rPr lang="en-US" altLang="zh-CN" sz="2800" b="1" dirty="0">
                <a:solidFill>
                  <a:srgbClr val="000000"/>
                </a:solidFill>
                <a:ea typeface="楷体_GB2312" pitchFamily="49" charset="-122"/>
              </a:rPr>
              <a:t>152</a:t>
            </a:r>
            <a:r>
              <a:rPr lang="zh-CN" altLang="en-US" sz="2800" b="1" dirty="0">
                <a:solidFill>
                  <a:srgbClr val="000000"/>
                </a:solidFill>
                <a:ea typeface="楷体_GB2312" pitchFamily="49" charset="-122"/>
              </a:rPr>
              <a:t>家。</a:t>
            </a:r>
            <a:endParaRPr lang="zh-CN" altLang="en-US" sz="2800" b="1" dirty="0">
              <a:solidFill>
                <a:srgbClr val="0000FF"/>
              </a:solidFill>
              <a:ea typeface="楷体_GB2312" pitchFamily="49" charset="-122"/>
            </a:endParaRPr>
          </a:p>
        </p:txBody>
      </p:sp>
      <p:sp>
        <p:nvSpPr>
          <p:cNvPr id="12291" name="AutoShape 5" descr="u=675057009,2356051483&amp;fm=21&amp;gp=0"/>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800">
              <a:solidFill>
                <a:srgbClr val="000000"/>
              </a:solidFill>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33682" t="15250" r="5761"/>
          <a:stretch/>
        </p:blipFill>
        <p:spPr>
          <a:xfrm>
            <a:off x="940157" y="1768081"/>
            <a:ext cx="3889421" cy="3626638"/>
          </a:xfrm>
          <a:prstGeom prst="rect">
            <a:avLst/>
          </a:prstGeom>
        </p:spPr>
      </p:pic>
      <p:sp>
        <p:nvSpPr>
          <p:cNvPr id="6"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2430358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3"/>
          <p:cNvSpPr txBox="1">
            <a:spLocks noChangeArrowheads="1"/>
          </p:cNvSpPr>
          <p:nvPr/>
        </p:nvSpPr>
        <p:spPr bwMode="auto">
          <a:xfrm>
            <a:off x="1674254" y="3141664"/>
            <a:ext cx="894241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smtClean="0">
                <a:solidFill>
                  <a:srgbClr val="000000"/>
                </a:solidFill>
                <a:ea typeface="楷体_GB2312" pitchFamily="49" charset="-122"/>
              </a:rPr>
              <a:t>        国际社会一些传统安全热点问题，诸如朝鲜半岛问题、东北亚岛争问题、伊拉克局势、阿富汗局势等对中国的国家安全造成一定的影响。</a:t>
            </a:r>
            <a:endParaRPr lang="zh-CN" altLang="en-US" sz="2800" b="1" dirty="0">
              <a:solidFill>
                <a:srgbClr val="000000"/>
              </a:solidFill>
              <a:ea typeface="楷体_GB2312" pitchFamily="49" charset="-122"/>
            </a:endParaRPr>
          </a:p>
        </p:txBody>
      </p:sp>
      <p:sp>
        <p:nvSpPr>
          <p:cNvPr id="5" name="Text Box 5"/>
          <p:cNvSpPr txBox="1">
            <a:spLocks noChangeArrowheads="1"/>
          </p:cNvSpPr>
          <p:nvPr/>
        </p:nvSpPr>
        <p:spPr bwMode="auto">
          <a:xfrm>
            <a:off x="2635057" y="1979660"/>
            <a:ext cx="6795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smtClean="0">
                <a:solidFill>
                  <a:srgbClr val="FF0000"/>
                </a:solidFill>
                <a:latin typeface="楷体_GB2312" pitchFamily="49" charset="-122"/>
                <a:ea typeface="楷体_GB2312" pitchFamily="49" charset="-122"/>
              </a:rPr>
              <a:t>    </a:t>
            </a:r>
            <a:r>
              <a:rPr lang="zh-CN" altLang="en-US" sz="2800" b="1" dirty="0">
                <a:solidFill>
                  <a:srgbClr val="FF0000"/>
                </a:solidFill>
                <a:latin typeface="楷体_GB2312" pitchFamily="49" charset="-122"/>
                <a:ea typeface="楷体_GB2312" pitchFamily="49" charset="-122"/>
              </a:rPr>
              <a:t>二</a:t>
            </a:r>
            <a:r>
              <a:rPr lang="zh-CN" altLang="en-US" sz="2800" b="1" dirty="0" smtClean="0">
                <a:solidFill>
                  <a:srgbClr val="FF0000"/>
                </a:solidFill>
                <a:latin typeface="楷体_GB2312" pitchFamily="49" charset="-122"/>
                <a:ea typeface="楷体_GB2312" pitchFamily="49" charset="-122"/>
              </a:rPr>
              <a:t>是国际传统安全问题的影响</a:t>
            </a:r>
            <a:endParaRPr lang="zh-CN" altLang="en-US" sz="2800" b="1" dirty="0">
              <a:solidFill>
                <a:srgbClr val="FF0000"/>
              </a:solidFill>
              <a:latin typeface="楷体_GB2312" pitchFamily="49" charset="-122"/>
              <a:ea typeface="楷体_GB2312" pitchFamily="49" charset="-122"/>
            </a:endParaRPr>
          </a:p>
        </p:txBody>
      </p:sp>
      <p:sp>
        <p:nvSpPr>
          <p:cNvPr id="7"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425400567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6222066" y="1788554"/>
            <a:ext cx="35988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a:ea typeface="楷体_GB2312" pitchFamily="49" charset="-122"/>
              </a:rPr>
              <a:t>朝鲜半岛局势之变</a:t>
            </a:r>
          </a:p>
        </p:txBody>
      </p:sp>
      <p:pic>
        <p:nvPicPr>
          <p:cNvPr id="76805" name="Picture 9" descr="图片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923" y="2651877"/>
            <a:ext cx="3492500"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16"/>
          <p:cNvSpPr txBox="1">
            <a:spLocks noChangeArrowheads="1"/>
          </p:cNvSpPr>
          <p:nvPr/>
        </p:nvSpPr>
        <p:spPr bwMode="auto">
          <a:xfrm>
            <a:off x="5663266" y="3279217"/>
            <a:ext cx="588756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800" b="1" dirty="0">
                <a:solidFill>
                  <a:srgbClr val="000000"/>
                </a:solidFill>
                <a:ea typeface="楷体_GB2312" pitchFamily="49" charset="-122"/>
              </a:rPr>
              <a:t>       </a:t>
            </a:r>
            <a:r>
              <a:rPr lang="zh-CN" altLang="en-US" sz="2800" b="1" dirty="0" smtClean="0">
                <a:solidFill>
                  <a:srgbClr val="000000"/>
                </a:solidFill>
                <a:ea typeface="楷体_GB2312" pitchFamily="49" charset="-122"/>
              </a:rPr>
              <a:t>由于特殊的人文地理因素，朝韩半岛问题历来是影响我国国家安全的变量之一。</a:t>
            </a:r>
            <a:endParaRPr lang="zh-CN" altLang="en-US" sz="2800" b="1" dirty="0">
              <a:solidFill>
                <a:srgbClr val="000000"/>
              </a:solidFill>
              <a:ea typeface="楷体_GB2312" pitchFamily="49" charset="-122"/>
            </a:endParaRPr>
          </a:p>
        </p:txBody>
      </p:sp>
      <p:pic>
        <p:nvPicPr>
          <p:cNvPr id="76807" name="Picture 24" descr="3a4c0ec56294fc9aa23811527c1a4026"/>
          <p:cNvPicPr>
            <a:picLocks noChangeAspect="1" noChangeArrowheads="1"/>
          </p:cNvPicPr>
          <p:nvPr/>
        </p:nvPicPr>
        <p:blipFill>
          <a:blip r:embed="rId4">
            <a:extLst>
              <a:ext uri="{28A0092B-C50C-407E-A947-70E740481C1C}">
                <a14:useLocalDpi xmlns:a14="http://schemas.microsoft.com/office/drawing/2010/main" val="0"/>
              </a:ext>
            </a:extLst>
          </a:blip>
          <a:srcRect l="52916" b="21385"/>
          <a:stretch>
            <a:fillRect/>
          </a:stretch>
        </p:blipFill>
        <p:spPr bwMode="auto">
          <a:xfrm>
            <a:off x="4109051" y="3712328"/>
            <a:ext cx="12350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
        <p:nvSpPr>
          <p:cNvPr id="11" name="Text Box 3"/>
          <p:cNvSpPr txBox="1">
            <a:spLocks noChangeArrowheads="1"/>
          </p:cNvSpPr>
          <p:nvPr/>
        </p:nvSpPr>
        <p:spPr bwMode="auto">
          <a:xfrm>
            <a:off x="4385302" y="1489900"/>
            <a:ext cx="28023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smtClean="0">
                <a:solidFill>
                  <a:srgbClr val="FF0000"/>
                </a:solidFill>
                <a:ea typeface="楷体_GB2312" pitchFamily="49" charset="-122"/>
              </a:rPr>
              <a:t>朝鲜半岛问题</a:t>
            </a:r>
            <a:endParaRPr lang="zh-CN" altLang="en-US" sz="2800" b="1" dirty="0">
              <a:solidFill>
                <a:srgbClr val="FF0000"/>
              </a:solidFill>
              <a:ea typeface="楷体_GB2312" pitchFamily="49" charset="-122"/>
            </a:endParaRPr>
          </a:p>
        </p:txBody>
      </p:sp>
    </p:spTree>
    <p:extLst>
      <p:ext uri="{BB962C8B-B14F-4D97-AF65-F5344CB8AC3E}">
        <p14:creationId xmlns:p14="http://schemas.microsoft.com/office/powerpoint/2010/main" val="26767006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p:cNvSpPr txBox="1">
            <a:spLocks noChangeArrowheads="1"/>
          </p:cNvSpPr>
          <p:nvPr/>
        </p:nvSpPr>
        <p:spPr bwMode="auto">
          <a:xfrm>
            <a:off x="4573561" y="1530241"/>
            <a:ext cx="28023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a:solidFill>
                  <a:srgbClr val="FF0000"/>
                </a:solidFill>
                <a:ea typeface="楷体_GB2312" pitchFamily="49" charset="-122"/>
              </a:rPr>
              <a:t>东北亚岛</a:t>
            </a:r>
            <a:r>
              <a:rPr lang="zh-CN" altLang="en-US" sz="2800" b="1" dirty="0" smtClean="0">
                <a:solidFill>
                  <a:srgbClr val="FF0000"/>
                </a:solidFill>
                <a:ea typeface="楷体_GB2312" pitchFamily="49" charset="-122"/>
              </a:rPr>
              <a:t>争问题</a:t>
            </a:r>
            <a:endParaRPr lang="zh-CN" altLang="en-US" sz="2800" b="1" dirty="0">
              <a:solidFill>
                <a:srgbClr val="FF0000"/>
              </a:solidFill>
              <a:ea typeface="楷体_GB2312" pitchFamily="49" charset="-122"/>
            </a:endParaRPr>
          </a:p>
        </p:txBody>
      </p:sp>
      <p:grpSp>
        <p:nvGrpSpPr>
          <p:cNvPr id="248837" name="Group 5"/>
          <p:cNvGrpSpPr>
            <a:grpSpLocks/>
          </p:cNvGrpSpPr>
          <p:nvPr/>
        </p:nvGrpSpPr>
        <p:grpSpPr bwMode="auto">
          <a:xfrm>
            <a:off x="2292885" y="3012258"/>
            <a:ext cx="8696615" cy="2402157"/>
            <a:chOff x="271" y="2717"/>
            <a:chExt cx="5143" cy="1174"/>
          </a:xfrm>
        </p:grpSpPr>
        <p:pic>
          <p:nvPicPr>
            <p:cNvPr id="81926" name="Picture 6" descr="点击进入下一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 y="2717"/>
              <a:ext cx="1620" cy="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7" descr="u=2112992056,3205261390&amp;fm=0&amp;g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 y="2717"/>
              <a:ext cx="1596" cy="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8" descr="200972115272259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 y="2717"/>
              <a:ext cx="1615" cy="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27816182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48837"/>
                                        </p:tgtEl>
                                        <p:attrNameLst>
                                          <p:attrName>style.visibility</p:attrName>
                                        </p:attrNameLst>
                                      </p:cBhvr>
                                      <p:to>
                                        <p:strVal val="visible"/>
                                      </p:to>
                                    </p:set>
                                    <p:anim calcmode="lin" valueType="num">
                                      <p:cBhvr>
                                        <p:cTn id="7" dur="1000" fill="hold"/>
                                        <p:tgtEl>
                                          <p:spTgt spid="248837"/>
                                        </p:tgtEl>
                                        <p:attrNameLst>
                                          <p:attrName>ppt_x</p:attrName>
                                        </p:attrNameLst>
                                      </p:cBhvr>
                                      <p:tavLst>
                                        <p:tav tm="0">
                                          <p:val>
                                            <p:strVal val="#ppt_x-.2"/>
                                          </p:val>
                                        </p:tav>
                                        <p:tav tm="100000">
                                          <p:val>
                                            <p:strVal val="#ppt_x"/>
                                          </p:val>
                                        </p:tav>
                                      </p:tavLst>
                                    </p:anim>
                                    <p:anim calcmode="lin" valueType="num">
                                      <p:cBhvr>
                                        <p:cTn id="8" dur="1000" fill="hold"/>
                                        <p:tgtEl>
                                          <p:spTgt spid="24883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8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4202899" y="1463751"/>
            <a:ext cx="36004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a:solidFill>
                  <a:srgbClr val="FF0000"/>
                </a:solidFill>
                <a:ea typeface="楷体_GB2312" pitchFamily="49" charset="-122"/>
              </a:rPr>
              <a:t>阿富汗、伊拉克乱局</a:t>
            </a:r>
          </a:p>
        </p:txBody>
      </p:sp>
      <p:grpSp>
        <p:nvGrpSpPr>
          <p:cNvPr id="83972" name="Group 5"/>
          <p:cNvGrpSpPr>
            <a:grpSpLocks/>
          </p:cNvGrpSpPr>
          <p:nvPr/>
        </p:nvGrpSpPr>
        <p:grpSpPr bwMode="auto">
          <a:xfrm>
            <a:off x="1975206" y="2570473"/>
            <a:ext cx="7960016" cy="2998119"/>
            <a:chOff x="928" y="2357"/>
            <a:chExt cx="4658" cy="1722"/>
          </a:xfrm>
        </p:grpSpPr>
        <p:pic>
          <p:nvPicPr>
            <p:cNvPr id="83974" name="Picture 6" descr="1229230585355_xin_422120514125159331678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 y="2357"/>
              <a:ext cx="2441" cy="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7" descr="u=2866170421,2876985348&amp;fm=3&amp;g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 y="2357"/>
              <a:ext cx="2053" cy="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1062272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3"/>
          <p:cNvSpPr txBox="1">
            <a:spLocks noChangeArrowheads="1"/>
          </p:cNvSpPr>
          <p:nvPr/>
        </p:nvSpPr>
        <p:spPr bwMode="auto">
          <a:xfrm>
            <a:off x="1674254" y="3141664"/>
            <a:ext cx="894241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None/>
            </a:pPr>
            <a:r>
              <a:rPr lang="zh-CN" altLang="en-US" sz="2800" b="1" dirty="0" smtClean="0">
                <a:solidFill>
                  <a:srgbClr val="000000"/>
                </a:solidFill>
                <a:ea typeface="楷体_GB2312" pitchFamily="49" charset="-122"/>
              </a:rPr>
              <a:t>        国际社会一些非传统安全热点问题，诸如</a:t>
            </a:r>
            <a:r>
              <a:rPr lang="zh-CN" altLang="zh-CN" sz="2800" b="1" dirty="0">
                <a:solidFill>
                  <a:srgbClr val="000000"/>
                </a:solidFill>
              </a:rPr>
              <a:t>由金融危机所诱发的各种</a:t>
            </a:r>
            <a:r>
              <a:rPr lang="zh-CN" altLang="zh-CN" sz="2800" b="1" dirty="0" smtClean="0">
                <a:solidFill>
                  <a:srgbClr val="000000"/>
                </a:solidFill>
              </a:rPr>
              <a:t>危机</a:t>
            </a:r>
            <a:r>
              <a:rPr lang="zh-CN" altLang="en-US" sz="2800" b="1" dirty="0" smtClean="0">
                <a:solidFill>
                  <a:srgbClr val="000000"/>
                </a:solidFill>
              </a:rPr>
              <a:t>、国际恐怖主义、难民危机、网络安全</a:t>
            </a:r>
            <a:r>
              <a:rPr lang="zh-CN" altLang="en-US" sz="2800" b="1" dirty="0" smtClean="0">
                <a:solidFill>
                  <a:srgbClr val="000000"/>
                </a:solidFill>
                <a:ea typeface="楷体_GB2312" pitchFamily="49" charset="-122"/>
              </a:rPr>
              <a:t>等对中国的国家安全造成一定的影响。</a:t>
            </a:r>
            <a:endParaRPr lang="zh-CN" altLang="en-US" sz="2800" b="1" dirty="0">
              <a:solidFill>
                <a:srgbClr val="000000"/>
              </a:solidFill>
              <a:ea typeface="楷体_GB2312" pitchFamily="49" charset="-122"/>
            </a:endParaRPr>
          </a:p>
        </p:txBody>
      </p:sp>
      <p:sp>
        <p:nvSpPr>
          <p:cNvPr id="5" name="Text Box 5"/>
          <p:cNvSpPr txBox="1">
            <a:spLocks noChangeArrowheads="1"/>
          </p:cNvSpPr>
          <p:nvPr/>
        </p:nvSpPr>
        <p:spPr bwMode="auto">
          <a:xfrm>
            <a:off x="2635057" y="1979660"/>
            <a:ext cx="6795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smtClean="0">
                <a:solidFill>
                  <a:srgbClr val="FF0000"/>
                </a:solidFill>
                <a:latin typeface="楷体_GB2312" pitchFamily="49" charset="-122"/>
                <a:ea typeface="楷体_GB2312" pitchFamily="49" charset="-122"/>
              </a:rPr>
              <a:t>    三是国际非传统安全问题的影响</a:t>
            </a:r>
            <a:endParaRPr lang="zh-CN" altLang="en-US" sz="2800" b="1" dirty="0">
              <a:solidFill>
                <a:srgbClr val="FF0000"/>
              </a:solidFill>
              <a:latin typeface="楷体_GB2312" pitchFamily="49" charset="-122"/>
              <a:ea typeface="楷体_GB2312" pitchFamily="49" charset="-122"/>
            </a:endParaRPr>
          </a:p>
        </p:txBody>
      </p:sp>
      <p:sp>
        <p:nvSpPr>
          <p:cNvPr id="7"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42660152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3"/>
          <p:cNvSpPr txBox="1">
            <a:spLocks noChangeArrowheads="1"/>
          </p:cNvSpPr>
          <p:nvPr/>
        </p:nvSpPr>
        <p:spPr bwMode="auto">
          <a:xfrm>
            <a:off x="3392445" y="2484073"/>
            <a:ext cx="840140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800" b="1" dirty="0">
                <a:solidFill>
                  <a:srgbClr val="000000"/>
                </a:solidFill>
                <a:ea typeface="楷体_GB2312" pitchFamily="49" charset="-122"/>
              </a:rPr>
              <a:t>        2007</a:t>
            </a:r>
            <a:r>
              <a:rPr lang="zh-CN" altLang="en-US" sz="2800" b="1" dirty="0">
                <a:solidFill>
                  <a:srgbClr val="000000"/>
                </a:solidFill>
                <a:ea typeface="楷体_GB2312" pitchFamily="49" charset="-122"/>
              </a:rPr>
              <a:t>年美国爆发的次贷危机，成为</a:t>
            </a:r>
            <a:r>
              <a:rPr lang="en-US" altLang="zh-CN" sz="2800" b="1" dirty="0">
                <a:solidFill>
                  <a:srgbClr val="000000"/>
                </a:solidFill>
                <a:ea typeface="楷体_GB2312" pitchFamily="49" charset="-122"/>
              </a:rPr>
              <a:t>2008</a:t>
            </a:r>
            <a:r>
              <a:rPr lang="zh-CN" altLang="en-US" sz="2800" b="1" dirty="0">
                <a:solidFill>
                  <a:srgbClr val="000000"/>
                </a:solidFill>
                <a:ea typeface="楷体_GB2312" pitchFamily="49" charset="-122"/>
              </a:rPr>
              <a:t>年全球金融危机的导火索。金融危机又引发了希腊、葡萄牙、西班牙、意大利、爱尔兰等国家的债务危机。在金融危机和债务危机的双重打击下，许多西方国家的福利政策陷入危机，继续推进高福利政策，国家财政难以为继，而削减福利，民众又强烈反对，进而陷入“两难”</a:t>
            </a:r>
            <a:r>
              <a:rPr lang="zh-CN" altLang="en-US" sz="2800" b="1" dirty="0" smtClean="0">
                <a:solidFill>
                  <a:srgbClr val="000000"/>
                </a:solidFill>
                <a:ea typeface="楷体_GB2312" pitchFamily="49" charset="-122"/>
              </a:rPr>
              <a:t>境地，如法国“黄马甲运动”。</a:t>
            </a:r>
            <a:endParaRPr lang="zh-CN" altLang="en-US" sz="2800" b="1" dirty="0">
              <a:solidFill>
                <a:srgbClr val="000000"/>
              </a:solidFill>
              <a:ea typeface="楷体_GB2312" pitchFamily="49" charset="-122"/>
            </a:endParaRPr>
          </a:p>
        </p:txBody>
      </p:sp>
      <p:pic>
        <p:nvPicPr>
          <p:cNvPr id="86021"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007" y="2484074"/>
            <a:ext cx="2760604" cy="2999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2" name="Text Box 3"/>
          <p:cNvSpPr txBox="1">
            <a:spLocks noChangeArrowheads="1"/>
          </p:cNvSpPr>
          <p:nvPr/>
        </p:nvSpPr>
        <p:spPr bwMode="auto">
          <a:xfrm>
            <a:off x="3392446" y="1357595"/>
            <a:ext cx="50292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zh-CN" sz="2800" b="1" dirty="0">
                <a:solidFill>
                  <a:srgbClr val="FF0000"/>
                </a:solidFill>
              </a:rPr>
              <a:t>由金融危机所诱发的各种危机</a:t>
            </a:r>
            <a:endParaRPr lang="zh-CN" altLang="en-US" sz="2800" b="1" dirty="0">
              <a:solidFill>
                <a:srgbClr val="FF0000"/>
              </a:solidFill>
              <a:ea typeface="楷体_GB2312" pitchFamily="49" charset="-122"/>
            </a:endParaRPr>
          </a:p>
        </p:txBody>
      </p:sp>
      <p:sp>
        <p:nvSpPr>
          <p:cNvPr id="7"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66312565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597540" y="2927260"/>
            <a:ext cx="6632621"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a:solidFill>
                  <a:srgbClr val="000000"/>
                </a:solidFill>
                <a:latin typeface="楷体_GB2312" pitchFamily="49" charset="-122"/>
                <a:ea typeface="楷体_GB2312" pitchFamily="49" charset="-122"/>
              </a:rPr>
              <a:t>    </a:t>
            </a:r>
            <a:r>
              <a:rPr lang="zh-CN" altLang="en-US" sz="2800" b="1" dirty="0" smtClean="0">
                <a:solidFill>
                  <a:srgbClr val="000000"/>
                </a:solidFill>
                <a:latin typeface="楷体_GB2312" pitchFamily="49" charset="-122"/>
                <a:ea typeface="楷体_GB2312" pitchFamily="49" charset="-122"/>
              </a:rPr>
              <a:t> </a:t>
            </a:r>
            <a:r>
              <a:rPr lang="en-US" altLang="zh-CN" sz="2800" b="1" dirty="0" smtClean="0">
                <a:solidFill>
                  <a:srgbClr val="000000"/>
                </a:solidFill>
                <a:latin typeface="楷体_GB2312" pitchFamily="49" charset="-122"/>
                <a:ea typeface="楷体_GB2312" pitchFamily="49" charset="-122"/>
              </a:rPr>
              <a:t>2017</a:t>
            </a:r>
            <a:r>
              <a:rPr lang="zh-CN" altLang="en-US" sz="2800" b="1" dirty="0">
                <a:solidFill>
                  <a:srgbClr val="000000"/>
                </a:solidFill>
                <a:latin typeface="楷体_GB2312" pitchFamily="49" charset="-122"/>
                <a:ea typeface="楷体_GB2312" pitchFamily="49" charset="-122"/>
              </a:rPr>
              <a:t>年</a:t>
            </a:r>
            <a:r>
              <a:rPr lang="en-US" altLang="zh-CN" sz="2800" b="1" dirty="0">
                <a:solidFill>
                  <a:srgbClr val="000000"/>
                </a:solidFill>
                <a:latin typeface="楷体_GB2312" pitchFamily="49" charset="-122"/>
                <a:ea typeface="楷体_GB2312" pitchFamily="49" charset="-122"/>
              </a:rPr>
              <a:t>11</a:t>
            </a:r>
            <a:r>
              <a:rPr lang="zh-CN" altLang="en-US" sz="2800" b="1" dirty="0">
                <a:solidFill>
                  <a:srgbClr val="000000"/>
                </a:solidFill>
                <a:latin typeface="楷体_GB2312" pitchFamily="49" charset="-122"/>
                <a:ea typeface="楷体_GB2312" pitchFamily="49" charset="-122"/>
              </a:rPr>
              <a:t>月以来，在叙利亚、伊拉克肆虐多年的“伊斯兰国”组织，终于在</a:t>
            </a:r>
            <a:r>
              <a:rPr lang="en-US" altLang="zh-CN" sz="2800" b="1" dirty="0">
                <a:solidFill>
                  <a:srgbClr val="000000"/>
                </a:solidFill>
                <a:latin typeface="楷体_GB2312" pitchFamily="49" charset="-122"/>
                <a:ea typeface="楷体_GB2312" pitchFamily="49" charset="-122"/>
              </a:rPr>
              <a:t>2017</a:t>
            </a:r>
            <a:r>
              <a:rPr lang="zh-CN" altLang="en-US" sz="2800" b="1" dirty="0">
                <a:solidFill>
                  <a:srgbClr val="000000"/>
                </a:solidFill>
                <a:latin typeface="楷体_GB2312" pitchFamily="49" charset="-122"/>
                <a:ea typeface="楷体_GB2312" pitchFamily="49" charset="-122"/>
              </a:rPr>
              <a:t>年</a:t>
            </a:r>
            <a:r>
              <a:rPr lang="zh-CN" altLang="en-US" sz="2800" b="1" dirty="0" smtClean="0">
                <a:solidFill>
                  <a:srgbClr val="000000"/>
                </a:solidFill>
                <a:latin typeface="楷体_GB2312" pitchFamily="49" charset="-122"/>
                <a:ea typeface="楷体_GB2312" pitchFamily="49" charset="-122"/>
              </a:rPr>
              <a:t>被击溃</a:t>
            </a:r>
            <a:r>
              <a:rPr lang="zh-CN" altLang="en-US" sz="2800" b="1" dirty="0">
                <a:solidFill>
                  <a:srgbClr val="000000"/>
                </a:solidFill>
                <a:latin typeface="楷体_GB2312" pitchFamily="49" charset="-122"/>
                <a:ea typeface="楷体_GB2312" pitchFamily="49" charset="-122"/>
              </a:rPr>
              <a:t>，全球反恐形势有所缓和，但“基地”组织剿而不灭，其残余势力仍然兴风作浪，国际恐怖主义向</a:t>
            </a:r>
            <a:r>
              <a:rPr lang="zh-CN" altLang="en-US" sz="2800" b="1" dirty="0">
                <a:solidFill>
                  <a:srgbClr val="0000FF"/>
                </a:solidFill>
                <a:latin typeface="楷体_GB2312" pitchFamily="49" charset="-122"/>
                <a:ea typeface="楷体_GB2312" pitchFamily="49" charset="-122"/>
              </a:rPr>
              <a:t>“独狼式”</a:t>
            </a:r>
            <a:r>
              <a:rPr lang="zh-CN" altLang="en-US" sz="2800" b="1" dirty="0">
                <a:solidFill>
                  <a:srgbClr val="000000"/>
                </a:solidFill>
                <a:latin typeface="楷体_GB2312" pitchFamily="49" charset="-122"/>
                <a:ea typeface="楷体_GB2312" pitchFamily="49" charset="-122"/>
              </a:rPr>
              <a:t>、</a:t>
            </a:r>
            <a:r>
              <a:rPr lang="zh-CN" altLang="en-US" sz="2800" b="1" dirty="0">
                <a:solidFill>
                  <a:srgbClr val="0000FF"/>
                </a:solidFill>
                <a:latin typeface="楷体_GB2312" pitchFamily="49" charset="-122"/>
                <a:ea typeface="楷体_GB2312" pitchFamily="49" charset="-122"/>
              </a:rPr>
              <a:t>“网络化”</a:t>
            </a:r>
            <a:r>
              <a:rPr lang="zh-CN" altLang="en-US" sz="2800" b="1" dirty="0">
                <a:solidFill>
                  <a:srgbClr val="000000"/>
                </a:solidFill>
                <a:latin typeface="楷体_GB2312" pitchFamily="49" charset="-122"/>
                <a:ea typeface="楷体_GB2312" pitchFamily="49" charset="-122"/>
              </a:rPr>
              <a:t>转型，重大恐怖袭击案件仍然屡屡发生。</a:t>
            </a:r>
          </a:p>
        </p:txBody>
      </p:sp>
      <p:sp>
        <p:nvSpPr>
          <p:cNvPr id="88067" name="Text Box 10"/>
          <p:cNvSpPr txBox="1">
            <a:spLocks noChangeArrowheads="1"/>
          </p:cNvSpPr>
          <p:nvPr/>
        </p:nvSpPr>
        <p:spPr bwMode="auto">
          <a:xfrm>
            <a:off x="3276038" y="1607958"/>
            <a:ext cx="51673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a:solidFill>
                  <a:srgbClr val="FF0000"/>
                </a:solidFill>
                <a:ea typeface="楷体_GB2312" pitchFamily="49" charset="-122"/>
              </a:rPr>
              <a:t>国际恐怖主义：后“</a:t>
            </a:r>
            <a:r>
              <a:rPr lang="en-US" altLang="zh-CN" sz="2800" b="1" dirty="0">
                <a:solidFill>
                  <a:srgbClr val="FF0000"/>
                </a:solidFill>
                <a:ea typeface="楷体_GB2312" pitchFamily="49" charset="-122"/>
              </a:rPr>
              <a:t>IS”</a:t>
            </a:r>
            <a:r>
              <a:rPr lang="zh-CN" altLang="en-US" sz="2800" b="1" dirty="0">
                <a:solidFill>
                  <a:srgbClr val="FF0000"/>
                </a:solidFill>
                <a:ea typeface="楷体_GB2312" pitchFamily="49" charset="-122"/>
              </a:rPr>
              <a:t>时代</a:t>
            </a:r>
            <a:endParaRPr lang="en-US" altLang="zh-CN" sz="2800" b="1" dirty="0">
              <a:solidFill>
                <a:srgbClr val="FF0000"/>
              </a:solidFill>
              <a:ea typeface="楷体_GB2312" pitchFamily="49" charset="-122"/>
            </a:endParaRPr>
          </a:p>
        </p:txBody>
      </p:sp>
      <p:pic>
        <p:nvPicPr>
          <p:cNvPr id="88070"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48155" y="2927260"/>
            <a:ext cx="401955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2870169802"/>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a:grpSpLocks/>
          </p:cNvGrpSpPr>
          <p:nvPr/>
        </p:nvGrpSpPr>
        <p:grpSpPr bwMode="auto">
          <a:xfrm>
            <a:off x="912813" y="1231900"/>
            <a:ext cx="10706100" cy="3883025"/>
            <a:chOff x="-50976" y="1277233"/>
            <a:chExt cx="5891519" cy="2749491"/>
          </a:xfrm>
        </p:grpSpPr>
        <p:grpSp>
          <p:nvGrpSpPr>
            <p:cNvPr id="10244" name="组合 15"/>
            <p:cNvGrpSpPr>
              <a:grpSpLocks/>
            </p:cNvGrpSpPr>
            <p:nvPr/>
          </p:nvGrpSpPr>
          <p:grpSpPr bwMode="auto">
            <a:xfrm>
              <a:off x="-50976" y="1277233"/>
              <a:ext cx="5891519" cy="2749491"/>
              <a:chOff x="-141728" y="1277233"/>
              <a:chExt cx="8853410" cy="4478610"/>
            </a:xfrm>
          </p:grpSpPr>
          <p:sp>
            <p:nvSpPr>
              <p:cNvPr id="22" name="圆角矩形 21"/>
              <p:cNvSpPr/>
              <p:nvPr/>
            </p:nvSpPr>
            <p:spPr bwMode="auto">
              <a:xfrm>
                <a:off x="-141728" y="1277233"/>
                <a:ext cx="8853410" cy="4478610"/>
              </a:xfrm>
              <a:prstGeom prst="roundRect">
                <a:avLst/>
              </a:prstGeom>
              <a:solidFill>
                <a:srgbClr val="FFFCD3"/>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buFont typeface="Arial" panose="020B0604020202020204" pitchFamily="34" charset="0"/>
                  <a:buNone/>
                  <a:defRPr/>
                </a:pPr>
                <a:endParaRPr lang="zh-CN" altLang="en-US" sz="2000" noProof="1"/>
              </a:p>
            </p:txBody>
          </p:sp>
          <p:pic>
            <p:nvPicPr>
              <p:cNvPr id="10247" name="图片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66" y="1540681"/>
                <a:ext cx="563327" cy="94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文本框 3"/>
              <p:cNvSpPr txBox="1">
                <a:spLocks noChangeArrowheads="1"/>
              </p:cNvSpPr>
              <p:nvPr/>
            </p:nvSpPr>
            <p:spPr bwMode="auto">
              <a:xfrm>
                <a:off x="707177" y="2165900"/>
                <a:ext cx="339287" cy="53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eaLnBrk="1" hangingPunct="1"/>
                <a:r>
                  <a:rPr lang="zh-CN" altLang="en-US" sz="2400">
                    <a:solidFill>
                      <a:srgbClr val="FF0000"/>
                    </a:solidFill>
                    <a:latin typeface="黑体" pitchFamily="49" charset="-122"/>
                    <a:ea typeface="黑体" pitchFamily="49" charset="-122"/>
                  </a:rPr>
                  <a:t>语</a:t>
                </a:r>
              </a:p>
            </p:txBody>
          </p:sp>
        </p:grpSp>
        <p:sp>
          <p:nvSpPr>
            <p:cNvPr id="21" name="矩形 20"/>
            <p:cNvSpPr/>
            <p:nvPr/>
          </p:nvSpPr>
          <p:spPr>
            <a:xfrm>
              <a:off x="44245" y="2193356"/>
              <a:ext cx="5701075" cy="1547306"/>
            </a:xfrm>
            <a:prstGeom prst="rect">
              <a:avLst/>
            </a:prstGeom>
          </p:spPr>
          <p:txBody>
            <a:bodyPr>
              <a:spAutoFit/>
            </a:bodyPr>
            <a:lstStyle/>
            <a:p>
              <a:pPr indent="735330" algn="just" fontAlgn="auto">
                <a:lnSpc>
                  <a:spcPct val="170000"/>
                </a:lnSpc>
                <a:defRPr/>
              </a:pPr>
              <a:r>
                <a:rPr lang="zh-CN" altLang="en-US" sz="2800" b="1" noProof="1" smtClean="0">
                  <a:solidFill>
                    <a:schemeClr val="accent4">
                      <a:lumMod val="10000"/>
                    </a:schemeClr>
                  </a:solidFill>
                  <a:latin typeface="楷体" panose="02010609060101010101" pitchFamily="49" charset="-122"/>
                  <a:ea typeface="楷体" panose="02010609060101010101" pitchFamily="49" charset="-122"/>
                  <a:sym typeface="+mn-ea"/>
                </a:rPr>
                <a:t>增强</a:t>
              </a:r>
              <a:r>
                <a:rPr lang="zh-CN" altLang="en-US" sz="2800" b="1" noProof="1">
                  <a:solidFill>
                    <a:schemeClr val="accent4">
                      <a:lumMod val="10000"/>
                    </a:schemeClr>
                  </a:solidFill>
                  <a:latin typeface="楷体" panose="02010609060101010101" pitchFamily="49" charset="-122"/>
                  <a:ea typeface="楷体" panose="02010609060101010101" pitchFamily="49" charset="-122"/>
                  <a:sym typeface="+mn-ea"/>
                </a:rPr>
                <a:t>忧患意识，做到居安思危，是我们治党治国必须始终坚持的一个重大原则</a:t>
              </a:r>
              <a:r>
                <a:rPr lang="zh-CN" altLang="en-US" sz="2800" b="1" noProof="1" smtClean="0">
                  <a:solidFill>
                    <a:schemeClr val="accent4">
                      <a:lumMod val="10000"/>
                    </a:schemeClr>
                  </a:solidFill>
                  <a:latin typeface="楷体" panose="02010609060101010101" pitchFamily="49" charset="-122"/>
                  <a:ea typeface="楷体" panose="02010609060101010101" pitchFamily="49" charset="-122"/>
                  <a:sym typeface="+mn-ea"/>
                </a:rPr>
                <a:t>。</a:t>
              </a:r>
              <a:endParaRPr lang="en-US" altLang="zh-CN" sz="2800" b="1" noProof="1" smtClean="0">
                <a:solidFill>
                  <a:schemeClr val="accent4">
                    <a:lumMod val="10000"/>
                  </a:schemeClr>
                </a:solidFill>
                <a:latin typeface="楷体" panose="02010609060101010101" pitchFamily="49" charset="-122"/>
                <a:ea typeface="楷体" panose="02010609060101010101" pitchFamily="49" charset="-122"/>
                <a:sym typeface="+mn-ea"/>
              </a:endParaRPr>
            </a:p>
            <a:p>
              <a:pPr indent="735330" algn="r" fontAlgn="auto">
                <a:lnSpc>
                  <a:spcPct val="170000"/>
                </a:lnSpc>
                <a:defRPr/>
              </a:pPr>
              <a:r>
                <a:rPr lang="zh-CN" altLang="en-US" sz="2400" noProof="1" smtClean="0">
                  <a:solidFill>
                    <a:schemeClr val="accent4">
                      <a:lumMod val="10000"/>
                    </a:schemeClr>
                  </a:solidFill>
                  <a:latin typeface="楷体" panose="02010609060101010101" pitchFamily="49" charset="-122"/>
                  <a:ea typeface="楷体" panose="02010609060101010101" pitchFamily="49" charset="-122"/>
                  <a:sym typeface="+mn-ea"/>
                </a:rPr>
                <a:t>——201</a:t>
              </a:r>
              <a:r>
                <a:rPr lang="en-US" altLang="zh-CN" sz="2400" noProof="1" smtClean="0">
                  <a:solidFill>
                    <a:schemeClr val="accent4">
                      <a:lumMod val="10000"/>
                    </a:schemeClr>
                  </a:solidFill>
                  <a:latin typeface="楷体" panose="02010609060101010101" pitchFamily="49" charset="-122"/>
                  <a:ea typeface="楷体" panose="02010609060101010101" pitchFamily="49" charset="-122"/>
                  <a:sym typeface="+mn-ea"/>
                </a:rPr>
                <a:t>4</a:t>
              </a:r>
              <a:r>
                <a:rPr lang="zh-CN" altLang="en-US" sz="2400" noProof="1" smtClean="0">
                  <a:solidFill>
                    <a:schemeClr val="accent4">
                      <a:lumMod val="10000"/>
                    </a:schemeClr>
                  </a:solidFill>
                  <a:latin typeface="楷体" panose="02010609060101010101" pitchFamily="49" charset="-122"/>
                  <a:ea typeface="楷体" panose="02010609060101010101" pitchFamily="49" charset="-122"/>
                  <a:sym typeface="+mn-ea"/>
                </a:rPr>
                <a:t>年</a:t>
              </a:r>
              <a:r>
                <a:rPr lang="en-US" altLang="zh-CN" sz="2400" noProof="1" smtClean="0">
                  <a:solidFill>
                    <a:schemeClr val="accent4">
                      <a:lumMod val="10000"/>
                    </a:schemeClr>
                  </a:solidFill>
                  <a:latin typeface="楷体" panose="02010609060101010101" pitchFamily="49" charset="-122"/>
                  <a:ea typeface="楷体" panose="02010609060101010101" pitchFamily="49" charset="-122"/>
                  <a:sym typeface="+mn-ea"/>
                </a:rPr>
                <a:t>4</a:t>
              </a:r>
              <a:r>
                <a:rPr lang="zh-CN" altLang="en-US" sz="2400" noProof="1" smtClean="0">
                  <a:solidFill>
                    <a:schemeClr val="accent4">
                      <a:lumMod val="10000"/>
                    </a:schemeClr>
                  </a:solidFill>
                  <a:latin typeface="楷体" panose="02010609060101010101" pitchFamily="49" charset="-122"/>
                  <a:ea typeface="楷体" panose="02010609060101010101" pitchFamily="49" charset="-122"/>
                  <a:sym typeface="+mn-ea"/>
                </a:rPr>
                <a:t>月</a:t>
              </a:r>
              <a:r>
                <a:rPr lang="en-US" altLang="zh-CN" sz="2400" noProof="1" smtClean="0">
                  <a:solidFill>
                    <a:schemeClr val="accent4">
                      <a:lumMod val="10000"/>
                    </a:schemeClr>
                  </a:solidFill>
                  <a:latin typeface="楷体" panose="02010609060101010101" pitchFamily="49" charset="-122"/>
                  <a:ea typeface="楷体" panose="02010609060101010101" pitchFamily="49" charset="-122"/>
                  <a:sym typeface="+mn-ea"/>
                </a:rPr>
                <a:t>15</a:t>
              </a:r>
              <a:r>
                <a:rPr lang="zh-CN" altLang="en-US" sz="2400" noProof="1" smtClean="0">
                  <a:solidFill>
                    <a:schemeClr val="accent4">
                      <a:lumMod val="10000"/>
                    </a:schemeClr>
                  </a:solidFill>
                  <a:latin typeface="楷体" panose="02010609060101010101" pitchFamily="49" charset="-122"/>
                  <a:ea typeface="楷体" panose="02010609060101010101" pitchFamily="49" charset="-122"/>
                  <a:sym typeface="+mn-ea"/>
                </a:rPr>
                <a:t>日，在</a:t>
              </a:r>
              <a:r>
                <a:rPr lang="zh-CN" altLang="en-US" sz="2400" noProof="1">
                  <a:solidFill>
                    <a:schemeClr val="accent4">
                      <a:lumMod val="10000"/>
                    </a:schemeClr>
                  </a:solidFill>
                  <a:latin typeface="楷体" panose="02010609060101010101" pitchFamily="49" charset="-122"/>
                  <a:ea typeface="楷体" panose="02010609060101010101" pitchFamily="49" charset="-122"/>
                  <a:sym typeface="+mn-ea"/>
                </a:rPr>
                <a:t>中央国家安全委员会第一次会议上的讲话</a:t>
              </a:r>
              <a:endParaRPr lang="zh-CN" altLang="en-US" sz="2400" noProof="1">
                <a:solidFill>
                  <a:schemeClr val="accent4">
                    <a:lumMod val="10000"/>
                  </a:schemeClr>
                </a:solidFill>
                <a:latin typeface="楷体" panose="02010609060101010101" pitchFamily="49" charset="-122"/>
                <a:ea typeface="楷体" panose="02010609060101010101" pitchFamily="49" charset="-122"/>
              </a:endParaRPr>
            </a:p>
          </p:txBody>
        </p:sp>
      </p:grpSp>
    </p:spTree>
    <p:extLst>
      <p:ext uri="{BB962C8B-B14F-4D97-AF65-F5344CB8AC3E}">
        <p14:creationId xmlns:p14="http://schemas.microsoft.com/office/powerpoint/2010/main" val="2735911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3"/>
          <p:cNvSpPr txBox="1">
            <a:spLocks noChangeArrowheads="1"/>
          </p:cNvSpPr>
          <p:nvPr/>
        </p:nvSpPr>
        <p:spPr bwMode="auto">
          <a:xfrm>
            <a:off x="4760788" y="1251136"/>
            <a:ext cx="19788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a:solidFill>
                  <a:srgbClr val="FF0000"/>
                </a:solidFill>
                <a:ea typeface="楷体_GB2312" pitchFamily="49" charset="-122"/>
              </a:rPr>
              <a:t>难民危机</a:t>
            </a:r>
          </a:p>
        </p:txBody>
      </p:sp>
      <p:sp>
        <p:nvSpPr>
          <p:cNvPr id="89093" name="Text Box 3"/>
          <p:cNvSpPr txBox="1">
            <a:spLocks noChangeArrowheads="1"/>
          </p:cNvSpPr>
          <p:nvPr/>
        </p:nvSpPr>
        <p:spPr bwMode="auto">
          <a:xfrm>
            <a:off x="3625189" y="2230595"/>
            <a:ext cx="4250029"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a:solidFill>
                  <a:srgbClr val="000000"/>
                </a:solidFill>
                <a:ea typeface="楷体_GB2312" pitchFamily="49" charset="-122"/>
              </a:rPr>
              <a:t>       </a:t>
            </a:r>
            <a:r>
              <a:rPr lang="zh-CN" altLang="en-US" sz="2800" b="1" dirty="0" smtClean="0">
                <a:solidFill>
                  <a:srgbClr val="000000"/>
                </a:solidFill>
                <a:ea typeface="楷体_GB2312" pitchFamily="49" charset="-122"/>
              </a:rPr>
              <a:t> </a:t>
            </a:r>
            <a:r>
              <a:rPr lang="en-US" altLang="zh-CN" sz="2800" b="1" dirty="0" smtClean="0">
                <a:solidFill>
                  <a:srgbClr val="000000"/>
                </a:solidFill>
                <a:ea typeface="楷体_GB2312" pitchFamily="49" charset="-122"/>
              </a:rPr>
              <a:t>2015</a:t>
            </a:r>
            <a:r>
              <a:rPr lang="zh-CN" altLang="en-US" sz="2800" b="1" dirty="0">
                <a:solidFill>
                  <a:srgbClr val="000000"/>
                </a:solidFill>
                <a:ea typeface="楷体_GB2312" pitchFamily="49" charset="-122"/>
              </a:rPr>
              <a:t>年以来，受西亚北非等地区战乱局势的影响，大量难民涌入欧洲，造成欧洲难民危机</a:t>
            </a:r>
            <a:r>
              <a:rPr lang="zh-CN" altLang="en-US" sz="2800" b="1" dirty="0" smtClean="0">
                <a:solidFill>
                  <a:srgbClr val="000000"/>
                </a:solidFill>
                <a:ea typeface="楷体_GB2312" pitchFamily="49" charset="-122"/>
              </a:rPr>
              <a:t>。</a:t>
            </a:r>
            <a:r>
              <a:rPr lang="zh-CN" altLang="en-US" sz="2800" b="1" dirty="0" smtClean="0">
                <a:solidFill>
                  <a:srgbClr val="0000FF"/>
                </a:solidFill>
                <a:ea typeface="楷体_GB2312" pitchFamily="49" charset="-122"/>
              </a:rPr>
              <a:t>大量</a:t>
            </a:r>
            <a:r>
              <a:rPr lang="zh-CN" altLang="en-US" sz="2800" b="1" dirty="0">
                <a:solidFill>
                  <a:srgbClr val="0000FF"/>
                </a:solidFill>
                <a:ea typeface="楷体_GB2312" pitchFamily="49" charset="-122"/>
              </a:rPr>
              <a:t>难民的流动，对流出国和流入国都产生一定的消极影响。</a:t>
            </a:r>
          </a:p>
        </p:txBody>
      </p:sp>
      <p:pic>
        <p:nvPicPr>
          <p:cNvPr id="89094" name="Picture 11"/>
          <p:cNvPicPr>
            <a:picLocks noChangeAspect="1" noChangeArrowheads="1"/>
          </p:cNvPicPr>
          <p:nvPr/>
        </p:nvPicPr>
        <p:blipFill>
          <a:blip r:embed="rId3">
            <a:extLst>
              <a:ext uri="{28A0092B-C50C-407E-A947-70E740481C1C}">
                <a14:useLocalDpi xmlns:a14="http://schemas.microsoft.com/office/drawing/2010/main" val="0"/>
              </a:ext>
            </a:extLst>
          </a:blip>
          <a:srcRect l="15364" t="34958" r="50977" b="28188"/>
          <a:stretch>
            <a:fillRect/>
          </a:stretch>
        </p:blipFill>
        <p:spPr bwMode="auto">
          <a:xfrm>
            <a:off x="568592" y="2407818"/>
            <a:ext cx="2778125"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5" name="Text Box 2"/>
          <p:cNvSpPr txBox="1">
            <a:spLocks noChangeArrowheads="1"/>
          </p:cNvSpPr>
          <p:nvPr/>
        </p:nvSpPr>
        <p:spPr bwMode="auto">
          <a:xfrm>
            <a:off x="310489" y="4549944"/>
            <a:ext cx="3314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50000"/>
              </a:spcBef>
              <a:spcAft>
                <a:spcPct val="0"/>
              </a:spcAft>
              <a:buFontTx/>
              <a:buNone/>
            </a:pPr>
            <a:r>
              <a:rPr lang="en-US" altLang="zh-CN" sz="2000" b="1" dirty="0">
                <a:solidFill>
                  <a:srgbClr val="000000"/>
                </a:solidFill>
                <a:latin typeface="楷体_GB2312" pitchFamily="49" charset="-122"/>
                <a:ea typeface="楷体_GB2312" pitchFamily="49" charset="-122"/>
              </a:rPr>
              <a:t>2015</a:t>
            </a:r>
            <a:r>
              <a:rPr lang="zh-CN" altLang="en-US" sz="2000" b="1" dirty="0">
                <a:solidFill>
                  <a:srgbClr val="000000"/>
                </a:solidFill>
                <a:latin typeface="楷体_GB2312" pitchFamily="49" charset="-122"/>
                <a:ea typeface="楷体_GB2312" pitchFamily="49" charset="-122"/>
              </a:rPr>
              <a:t>年</a:t>
            </a:r>
            <a:r>
              <a:rPr lang="en-US" altLang="zh-CN" sz="2000" b="1" dirty="0">
                <a:solidFill>
                  <a:srgbClr val="000000"/>
                </a:solidFill>
                <a:latin typeface="楷体_GB2312" pitchFamily="49" charset="-122"/>
                <a:ea typeface="楷体_GB2312" pitchFamily="49" charset="-122"/>
              </a:rPr>
              <a:t>9</a:t>
            </a:r>
            <a:r>
              <a:rPr lang="zh-CN" altLang="en-US" sz="2000" b="1" dirty="0">
                <a:solidFill>
                  <a:srgbClr val="000000"/>
                </a:solidFill>
                <a:latin typeface="楷体_GB2312" pitchFamily="49" charset="-122"/>
                <a:ea typeface="楷体_GB2312" pitchFamily="49" charset="-122"/>
              </a:rPr>
              <a:t>月</a:t>
            </a:r>
            <a:r>
              <a:rPr lang="en-US" altLang="zh-CN" sz="2000" b="1" dirty="0">
                <a:solidFill>
                  <a:srgbClr val="000000"/>
                </a:solidFill>
                <a:latin typeface="楷体_GB2312" pitchFamily="49" charset="-122"/>
                <a:ea typeface="楷体_GB2312" pitchFamily="49" charset="-122"/>
              </a:rPr>
              <a:t>3</a:t>
            </a:r>
            <a:r>
              <a:rPr lang="zh-CN" altLang="en-US" sz="2000" b="1" dirty="0">
                <a:solidFill>
                  <a:srgbClr val="000000"/>
                </a:solidFill>
                <a:latin typeface="楷体_GB2312" pitchFamily="49" charset="-122"/>
                <a:ea typeface="楷体_GB2312" pitchFamily="49" charset="-122"/>
              </a:rPr>
              <a:t>日库尔德小男孩艾兰在偷渡船倾覆后丧生</a:t>
            </a:r>
          </a:p>
        </p:txBody>
      </p:sp>
      <p:pic>
        <p:nvPicPr>
          <p:cNvPr id="2050" name="图片 121" descr="IMG_0003"/>
          <p:cNvPicPr>
            <a:picLocks noChangeAspect="1" noChangeArrowheads="1"/>
          </p:cNvPicPr>
          <p:nvPr/>
        </p:nvPicPr>
        <p:blipFill>
          <a:blip r:embed="rId4" cstate="print">
            <a:extLst>
              <a:ext uri="{28A0092B-C50C-407E-A947-70E740481C1C}">
                <a14:useLocalDpi xmlns:a14="http://schemas.microsoft.com/office/drawing/2010/main" val="0"/>
              </a:ext>
            </a:extLst>
          </a:blip>
          <a:srcRect l="1120" t="5659" r="1482" b="423"/>
          <a:stretch>
            <a:fillRect/>
          </a:stretch>
        </p:blipFill>
        <p:spPr bwMode="auto">
          <a:xfrm>
            <a:off x="7662930" y="2230595"/>
            <a:ext cx="2175011" cy="287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119" descr="IMG_0005"/>
          <p:cNvPicPr>
            <a:picLocks noChangeAspect="1" noChangeArrowheads="1"/>
          </p:cNvPicPr>
          <p:nvPr/>
        </p:nvPicPr>
        <p:blipFill>
          <a:blip r:embed="rId5" cstate="print">
            <a:extLst>
              <a:ext uri="{28A0092B-C50C-407E-A947-70E740481C1C}">
                <a14:useLocalDpi xmlns:a14="http://schemas.microsoft.com/office/drawing/2010/main" val="0"/>
              </a:ext>
            </a:extLst>
          </a:blip>
          <a:srcRect l="4736" t="3661" r="2820" b="252"/>
          <a:stretch>
            <a:fillRect/>
          </a:stretch>
        </p:blipFill>
        <p:spPr bwMode="auto">
          <a:xfrm>
            <a:off x="9837941" y="2217468"/>
            <a:ext cx="2075018" cy="299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168339795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p:cNvSpPr txBox="1">
            <a:spLocks noChangeArrowheads="1"/>
          </p:cNvSpPr>
          <p:nvPr/>
        </p:nvSpPr>
        <p:spPr bwMode="auto">
          <a:xfrm>
            <a:off x="4501513" y="1004422"/>
            <a:ext cx="2016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a:solidFill>
                  <a:srgbClr val="FF0000"/>
                </a:solidFill>
                <a:ea typeface="楷体_GB2312" pitchFamily="49" charset="-122"/>
              </a:rPr>
              <a:t>网络安全</a:t>
            </a:r>
          </a:p>
        </p:txBody>
      </p:sp>
      <p:sp>
        <p:nvSpPr>
          <p:cNvPr id="91141" name="Text Box 36"/>
          <p:cNvSpPr txBox="1">
            <a:spLocks noChangeArrowheads="1"/>
          </p:cNvSpPr>
          <p:nvPr/>
        </p:nvSpPr>
        <p:spPr bwMode="auto">
          <a:xfrm>
            <a:off x="3430893" y="1809533"/>
            <a:ext cx="848717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a:solidFill>
                  <a:srgbClr val="000000"/>
                </a:solidFill>
                <a:latin typeface="楷体" panose="02010609060101010101" pitchFamily="49" charset="-122"/>
                <a:ea typeface="楷体" panose="02010609060101010101" pitchFamily="49" charset="-122"/>
              </a:rPr>
              <a:t>    </a:t>
            </a:r>
            <a:r>
              <a:rPr lang="zh-CN" altLang="en-US" sz="2800" b="1" dirty="0" smtClean="0">
                <a:solidFill>
                  <a:srgbClr val="000000"/>
                </a:solidFill>
                <a:latin typeface="楷体" panose="02010609060101010101" pitchFamily="49" charset="-122"/>
                <a:ea typeface="楷体" panose="02010609060101010101" pitchFamily="49" charset="-122"/>
              </a:rPr>
              <a:t>近年来发生</a:t>
            </a:r>
            <a:r>
              <a:rPr lang="zh-CN" altLang="en-US" sz="2800" b="1" dirty="0">
                <a:solidFill>
                  <a:srgbClr val="000000"/>
                </a:solidFill>
                <a:latin typeface="楷体" panose="02010609060101010101" pitchFamily="49" charset="-122"/>
                <a:ea typeface="楷体" panose="02010609060101010101" pitchFamily="49" charset="-122"/>
              </a:rPr>
              <a:t>的</a:t>
            </a:r>
            <a:r>
              <a:rPr lang="zh-CN" altLang="en-US" sz="2800" b="1" dirty="0">
                <a:solidFill>
                  <a:srgbClr val="0000FF"/>
                </a:solidFill>
                <a:latin typeface="楷体" panose="02010609060101010101" pitchFamily="49" charset="-122"/>
                <a:ea typeface="楷体" panose="02010609060101010101" pitchFamily="49" charset="-122"/>
              </a:rPr>
              <a:t>“窃听门”</a:t>
            </a:r>
            <a:r>
              <a:rPr lang="zh-CN" altLang="en-US" sz="2800" b="1" dirty="0">
                <a:solidFill>
                  <a:srgbClr val="000000"/>
                </a:solidFill>
                <a:latin typeface="楷体" panose="02010609060101010101" pitchFamily="49" charset="-122"/>
                <a:ea typeface="楷体" panose="02010609060101010101" pitchFamily="49" charset="-122"/>
              </a:rPr>
              <a:t>事件，反映了网络安全已成为一大世界隐患。尤其是在美国“窃听门”事件中，窃听的对象十分广泛，从外国政要和普通民众到本国政要和普通民众，都在其监听之列。更为严重的是，在监听过程中，往往伴随有网络黑客的侵袭，造成他国核心机密的外泄，严重侵犯他国核心利益和主权安全。</a:t>
            </a:r>
            <a:r>
              <a:rPr lang="en-US" altLang="zh-CN" sz="2800" b="1" dirty="0">
                <a:solidFill>
                  <a:srgbClr val="000000"/>
                </a:solidFill>
                <a:latin typeface="楷体" panose="02010609060101010101" pitchFamily="49" charset="-122"/>
                <a:ea typeface="楷体" panose="02010609060101010101" pitchFamily="49" charset="-122"/>
              </a:rPr>
              <a:t>2019</a:t>
            </a:r>
            <a:r>
              <a:rPr lang="zh-CN" altLang="en-US" sz="2800" b="1" dirty="0">
                <a:solidFill>
                  <a:srgbClr val="000000"/>
                </a:solidFill>
                <a:latin typeface="楷体" panose="02010609060101010101" pitchFamily="49" charset="-122"/>
                <a:ea typeface="楷体" panose="02010609060101010101" pitchFamily="49" charset="-122"/>
              </a:rPr>
              <a:t>年</a:t>
            </a:r>
            <a:r>
              <a:rPr lang="en-US" altLang="zh-CN" sz="2800" b="1" dirty="0">
                <a:solidFill>
                  <a:srgbClr val="000000"/>
                </a:solidFill>
                <a:latin typeface="楷体" panose="02010609060101010101" pitchFamily="49" charset="-122"/>
                <a:ea typeface="楷体" panose="02010609060101010101" pitchFamily="49" charset="-122"/>
              </a:rPr>
              <a:t>2</a:t>
            </a:r>
            <a:r>
              <a:rPr lang="zh-CN" altLang="en-US" sz="2800" b="1" dirty="0">
                <a:solidFill>
                  <a:srgbClr val="000000"/>
                </a:solidFill>
                <a:latin typeface="楷体" panose="02010609060101010101" pitchFamily="49" charset="-122"/>
                <a:ea typeface="楷体" panose="02010609060101010101" pitchFamily="49" charset="-122"/>
              </a:rPr>
              <a:t>月，</a:t>
            </a:r>
            <a:r>
              <a:rPr lang="zh-CN" altLang="en-US" sz="2800" b="1" dirty="0">
                <a:solidFill>
                  <a:srgbClr val="0000FF"/>
                </a:solidFill>
                <a:latin typeface="楷体" panose="02010609060101010101" pitchFamily="49" charset="-122"/>
                <a:ea typeface="楷体" panose="02010609060101010101" pitchFamily="49" charset="-122"/>
              </a:rPr>
              <a:t>美国宣布正式组建天军</a:t>
            </a:r>
            <a:r>
              <a:rPr lang="zh-CN" altLang="en-US" sz="2800" b="1" dirty="0">
                <a:solidFill>
                  <a:srgbClr val="000000"/>
                </a:solidFill>
                <a:latin typeface="楷体" panose="02010609060101010101" pitchFamily="49" charset="-122"/>
                <a:ea typeface="楷体" panose="02010609060101010101" pitchFamily="49" charset="-122"/>
              </a:rPr>
              <a:t>，成为美国第六大军种，副总统彭斯甚至强调，将按照美国国内法，对在网络空间损害美国利益的行为进行惩处，网络安全很可能成为未来国际冲突新的爆发点。</a:t>
            </a:r>
          </a:p>
        </p:txBody>
      </p:sp>
      <p:pic>
        <p:nvPicPr>
          <p:cNvPr id="91142" name="Picture 38" descr="外交部：因美方错误 中美网络安全合作面临困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92" y="2912379"/>
            <a:ext cx="2707828"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384667208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noProof="0" dirty="0" smtClean="0">
                <a:solidFill>
                  <a:srgbClr val="0000FF"/>
                </a:solidFill>
                <a:latin typeface="楷体_GB2312" pitchFamily="49" charset="-122"/>
                <a:ea typeface="楷体_GB2312" pitchFamily="49" charset="-122"/>
              </a:rPr>
              <a:t>2</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
        <p:nvSpPr>
          <p:cNvPr id="6" name="文本框 11"/>
          <p:cNvSpPr txBox="1"/>
          <p:nvPr/>
        </p:nvSpPr>
        <p:spPr>
          <a:xfrm>
            <a:off x="4088491" y="1780146"/>
            <a:ext cx="4765183" cy="523220"/>
          </a:xfrm>
          <a:prstGeom prst="rect">
            <a:avLst/>
          </a:prstGeom>
          <a:noFill/>
        </p:spPr>
        <p:txBody>
          <a:bodyPr wrap="square" rtlCol="0">
            <a:spAutoFit/>
          </a:bodyPr>
          <a:lstStyle/>
          <a:p>
            <a:r>
              <a:rPr lang="zh-CN" altLang="en-US" sz="2800" b="1" dirty="0" smtClean="0">
                <a:solidFill>
                  <a:srgbClr val="000000"/>
                </a:solidFill>
                <a:latin typeface="楷体" panose="02010609060101010101" pitchFamily="49" charset="-122"/>
                <a:ea typeface="楷体" panose="02010609060101010101" pitchFamily="49" charset="-122"/>
              </a:rPr>
              <a:t>一是中国“现代化冲关期”</a:t>
            </a:r>
            <a:endParaRPr lang="zh-CN" altLang="en-US" sz="2800" b="1" dirty="0">
              <a:solidFill>
                <a:srgbClr val="000000"/>
              </a:solidFill>
              <a:latin typeface="楷体" panose="02010609060101010101" pitchFamily="49" charset="-122"/>
              <a:ea typeface="楷体" panose="02010609060101010101" pitchFamily="49" charset="-122"/>
            </a:endParaRPr>
          </a:p>
        </p:txBody>
      </p:sp>
      <p:pic>
        <p:nvPicPr>
          <p:cNvPr id="8"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51032" flipH="1" flipV="1">
            <a:off x="1305034" y="3835732"/>
            <a:ext cx="10572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4"/>
          <p:cNvSpPr txBox="1">
            <a:spLocks noChangeArrowheads="1"/>
          </p:cNvSpPr>
          <p:nvPr/>
        </p:nvSpPr>
        <p:spPr bwMode="auto">
          <a:xfrm>
            <a:off x="0" y="4088472"/>
            <a:ext cx="14448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a:solidFill>
                  <a:srgbClr val="000000"/>
                </a:solidFill>
                <a:ea typeface="楷体_GB2312" pitchFamily="49" charset="-122"/>
              </a:rPr>
              <a:t>近代化</a:t>
            </a:r>
            <a:endParaRPr lang="zh-CN" altLang="en-US" sz="2800" b="1" dirty="0" smtClean="0">
              <a:solidFill>
                <a:srgbClr val="000000"/>
              </a:solidFill>
              <a:ea typeface="楷体_GB2312" pitchFamily="49" charset="-122"/>
            </a:endParaRPr>
          </a:p>
        </p:txBody>
      </p:sp>
      <p:sp>
        <p:nvSpPr>
          <p:cNvPr id="10" name="Text Box 5"/>
          <p:cNvSpPr txBox="1">
            <a:spLocks noChangeArrowheads="1"/>
          </p:cNvSpPr>
          <p:nvPr/>
        </p:nvSpPr>
        <p:spPr bwMode="auto">
          <a:xfrm>
            <a:off x="2223105" y="4088472"/>
            <a:ext cx="23535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smtClean="0">
                <a:solidFill>
                  <a:srgbClr val="000000"/>
                </a:solidFill>
                <a:ea typeface="楷体_GB2312" pitchFamily="49" charset="-122"/>
              </a:rPr>
              <a:t>“四个现代化”</a:t>
            </a:r>
          </a:p>
        </p:txBody>
      </p:sp>
      <p:pic>
        <p:nvPicPr>
          <p:cNvPr id="11"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51032" flipH="1" flipV="1">
            <a:off x="4677359" y="3906154"/>
            <a:ext cx="10572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7"/>
          <p:cNvSpPr txBox="1">
            <a:spLocks noChangeArrowheads="1"/>
          </p:cNvSpPr>
          <p:nvPr/>
        </p:nvSpPr>
        <p:spPr bwMode="auto">
          <a:xfrm>
            <a:off x="5745232" y="3879264"/>
            <a:ext cx="23571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smtClean="0">
                <a:solidFill>
                  <a:srgbClr val="000000"/>
                </a:solidFill>
                <a:ea typeface="楷体_GB2312" pitchFamily="49" charset="-122"/>
              </a:rPr>
              <a:t>基本实现社会主义现代化</a:t>
            </a:r>
          </a:p>
        </p:txBody>
      </p:sp>
      <p:pic>
        <p:nvPicPr>
          <p:cNvPr id="13"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651032" flipH="1" flipV="1">
            <a:off x="8093563" y="3837725"/>
            <a:ext cx="1057275"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7"/>
          <p:cNvSpPr txBox="1">
            <a:spLocks noChangeArrowheads="1"/>
          </p:cNvSpPr>
          <p:nvPr/>
        </p:nvSpPr>
        <p:spPr bwMode="auto">
          <a:xfrm>
            <a:off x="9237179" y="3801590"/>
            <a:ext cx="212800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smtClean="0">
                <a:solidFill>
                  <a:srgbClr val="000000"/>
                </a:solidFill>
                <a:ea typeface="楷体_GB2312" pitchFamily="49" charset="-122"/>
              </a:rPr>
              <a:t>社会主义现代化强国</a:t>
            </a:r>
          </a:p>
        </p:txBody>
      </p:sp>
    </p:spTree>
    <p:extLst>
      <p:ext uri="{BB962C8B-B14F-4D97-AF65-F5344CB8AC3E}">
        <p14:creationId xmlns:p14="http://schemas.microsoft.com/office/powerpoint/2010/main" val="1766613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Scale>
                                      <p:cBhvr>
                                        <p:cTn id="35"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12"/>
                                        </p:tgtEl>
                                        <p:attrNameLst>
                                          <p:attrName>ppt_x</p:attrName>
                                          <p:attrName>ppt_y</p:attrName>
                                        </p:attrNameLst>
                                      </p:cBhvr>
                                    </p:animMotion>
                                    <p:animEffect transition="in" filter="fade">
                                      <p:cBhvr>
                                        <p:cTn id="37" dur="1000"/>
                                        <p:tgtEl>
                                          <p:spTgt spid="12"/>
                                        </p:tgtEl>
                                      </p:cBhvr>
                                    </p:animEffect>
                                  </p:childTnLst>
                                </p:cTn>
                              </p:par>
                            </p:childTnLst>
                          </p:cTn>
                        </p:par>
                        <p:par>
                          <p:cTn id="38" fill="hold">
                            <p:stCondLst>
                              <p:cond delay="1000"/>
                            </p:stCondLst>
                            <p:childTnLst>
                              <p:par>
                                <p:cTn id="39" presetID="9"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dissolv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Scale>
                                      <p:cBhvr>
                                        <p:cTn id="46"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4"/>
                                        </p:tgtEl>
                                        <p:attrNameLst>
                                          <p:attrName>ppt_x</p:attrName>
                                          <p:attrName>ppt_y</p:attrName>
                                        </p:attrNameLst>
                                      </p:cBhvr>
                                    </p:animMotion>
                                    <p:animEffect transition="in" filter="fade">
                                      <p:cBhvr>
                                        <p:cTn id="4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21243" y="2024472"/>
            <a:ext cx="3168203" cy="523220"/>
          </a:xfrm>
          <a:prstGeom prst="rect">
            <a:avLst/>
          </a:prstGeom>
          <a:noFill/>
        </p:spPr>
        <p:txBody>
          <a:bodyPr wrap="square" rtlCol="0">
            <a:spAutoFit/>
          </a:bodyPr>
          <a:lstStyle/>
          <a:p>
            <a:r>
              <a:rPr lang="zh-CN" altLang="en-US" sz="2800" b="1" dirty="0" smtClean="0">
                <a:solidFill>
                  <a:srgbClr val="000000"/>
                </a:solidFill>
                <a:latin typeface="楷体" panose="02010609060101010101" pitchFamily="49" charset="-122"/>
                <a:ea typeface="楷体" panose="02010609060101010101" pitchFamily="49" charset="-122"/>
              </a:rPr>
              <a:t>二是矛盾积累期</a:t>
            </a:r>
            <a:endParaRPr lang="zh-CN" altLang="en-US" sz="2800" b="1" dirty="0">
              <a:solidFill>
                <a:srgbClr val="000000"/>
              </a:solidFill>
              <a:latin typeface="楷体" panose="02010609060101010101" pitchFamily="49" charset="-122"/>
              <a:ea typeface="楷体" panose="02010609060101010101" pitchFamily="49" charset="-122"/>
            </a:endParaRPr>
          </a:p>
        </p:txBody>
      </p:sp>
      <p:sp>
        <p:nvSpPr>
          <p:cNvPr id="4" name="文本框 3"/>
          <p:cNvSpPr txBox="1"/>
          <p:nvPr/>
        </p:nvSpPr>
        <p:spPr>
          <a:xfrm>
            <a:off x="2366683" y="2885608"/>
            <a:ext cx="7719730" cy="2246769"/>
          </a:xfrm>
          <a:prstGeom prst="rect">
            <a:avLst/>
          </a:prstGeom>
          <a:noFill/>
        </p:spPr>
        <p:txBody>
          <a:bodyPr wrap="square" rtlCol="0">
            <a:spAutoFit/>
          </a:bodyPr>
          <a:lstStyle/>
          <a:p>
            <a:r>
              <a:rPr lang="zh-CN" altLang="en-US" sz="2800" b="1" dirty="0" smtClean="0">
                <a:solidFill>
                  <a:srgbClr val="000000"/>
                </a:solidFill>
                <a:latin typeface="楷体" panose="02010609060101010101" pitchFamily="49" charset="-122"/>
                <a:ea typeface="楷体" panose="02010609060101010101" pitchFamily="49" charset="-122"/>
              </a:rPr>
              <a:t>    当前</a:t>
            </a:r>
            <a:r>
              <a:rPr lang="zh-CN" altLang="en-US" sz="2800" b="1" dirty="0">
                <a:solidFill>
                  <a:srgbClr val="000000"/>
                </a:solidFill>
                <a:latin typeface="楷体" panose="02010609060101010101" pitchFamily="49" charset="-122"/>
                <a:ea typeface="楷体" panose="02010609060101010101" pitchFamily="49" charset="-122"/>
              </a:rPr>
              <a:t>我们既有</a:t>
            </a:r>
            <a:r>
              <a:rPr lang="zh-CN" altLang="en-US" sz="2800" b="1" dirty="0">
                <a:solidFill>
                  <a:srgbClr val="0000FF"/>
                </a:solidFill>
                <a:latin typeface="楷体" panose="02010609060101010101" pitchFamily="49" charset="-122"/>
                <a:ea typeface="楷体" panose="02010609060101010101" pitchFamily="49" charset="-122"/>
              </a:rPr>
              <a:t>工业化初期的资本积累问题，也有工业化中期的产业升级问题，还有工业化后期的结构转型问题</a:t>
            </a:r>
            <a:r>
              <a:rPr lang="zh-CN" altLang="en-US" sz="2800" b="1" dirty="0">
                <a:solidFill>
                  <a:srgbClr val="000000"/>
                </a:solidFill>
                <a:latin typeface="楷体" panose="02010609060101010101" pitchFamily="49" charset="-122"/>
                <a:ea typeface="楷体" panose="02010609060101010101" pitchFamily="49" charset="-122"/>
              </a:rPr>
              <a:t>，工业化进程中历时性出现的矛盾和问题共时性地出现，这导致了目前我们处于矛盾的积累期。</a:t>
            </a:r>
          </a:p>
        </p:txBody>
      </p:sp>
      <p:sp>
        <p:nvSpPr>
          <p:cNvPr id="5"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noProof="0" dirty="0" smtClean="0">
                <a:solidFill>
                  <a:srgbClr val="0000FF"/>
                </a:solidFill>
                <a:latin typeface="楷体_GB2312" pitchFamily="49" charset="-122"/>
                <a:ea typeface="楷体_GB2312" pitchFamily="49" charset="-122"/>
              </a:rPr>
              <a:t>2</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2881878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07221" y="1411478"/>
            <a:ext cx="3554569" cy="523220"/>
          </a:xfrm>
          <a:prstGeom prst="rect">
            <a:avLst/>
          </a:prstGeom>
          <a:noFill/>
        </p:spPr>
        <p:txBody>
          <a:bodyPr wrap="square" rtlCol="0">
            <a:spAutoFit/>
          </a:bodyPr>
          <a:lstStyle/>
          <a:p>
            <a:r>
              <a:rPr lang="zh-CN" altLang="en-US" sz="2800" b="1" dirty="0" smtClean="0">
                <a:solidFill>
                  <a:srgbClr val="000000"/>
                </a:solidFill>
                <a:latin typeface="楷体" panose="02010609060101010101" pitchFamily="49" charset="-122"/>
                <a:ea typeface="楷体" panose="02010609060101010101" pitchFamily="49" charset="-122"/>
              </a:rPr>
              <a:t>三是高质量发展期</a:t>
            </a:r>
            <a:endParaRPr lang="zh-CN" altLang="en-US" sz="2800" b="1" dirty="0">
              <a:solidFill>
                <a:srgbClr val="000000"/>
              </a:solidFill>
              <a:latin typeface="楷体" panose="02010609060101010101" pitchFamily="49" charset="-122"/>
              <a:ea typeface="楷体" panose="02010609060101010101" pitchFamily="49" charset="-122"/>
            </a:endParaRPr>
          </a:p>
        </p:txBody>
      </p:sp>
      <p:sp>
        <p:nvSpPr>
          <p:cNvPr id="4" name="文本框 3"/>
          <p:cNvSpPr txBox="1"/>
          <p:nvPr/>
        </p:nvSpPr>
        <p:spPr>
          <a:xfrm>
            <a:off x="833718" y="2452860"/>
            <a:ext cx="6878152" cy="2677656"/>
          </a:xfrm>
          <a:prstGeom prst="rect">
            <a:avLst/>
          </a:prstGeom>
          <a:noFill/>
        </p:spPr>
        <p:txBody>
          <a:bodyPr wrap="square" rtlCol="0">
            <a:spAutoFit/>
          </a:bodyPr>
          <a:lstStyle/>
          <a:p>
            <a:r>
              <a:rPr lang="zh-CN" altLang="en-US" sz="2800" b="1" dirty="0" smtClean="0">
                <a:solidFill>
                  <a:srgbClr val="000000"/>
                </a:solidFill>
                <a:latin typeface="楷体" panose="02010609060101010101" pitchFamily="49" charset="-122"/>
                <a:ea typeface="楷体" panose="02010609060101010101" pitchFamily="49" charset="-122"/>
              </a:rPr>
              <a:t>    改革开放</a:t>
            </a:r>
            <a:r>
              <a:rPr lang="zh-CN" altLang="en-US" sz="2800" b="1" dirty="0">
                <a:solidFill>
                  <a:srgbClr val="000000"/>
                </a:solidFill>
                <a:latin typeface="楷体" panose="02010609060101010101" pitchFamily="49" charset="-122"/>
                <a:ea typeface="楷体" panose="02010609060101010101" pitchFamily="49" charset="-122"/>
              </a:rPr>
              <a:t>初期，当时国家比较落后，我们更强调追求</a:t>
            </a:r>
            <a:r>
              <a:rPr lang="zh-CN" altLang="en-US" sz="2800" b="1" dirty="0">
                <a:solidFill>
                  <a:srgbClr val="0000FF"/>
                </a:solidFill>
                <a:latin typeface="楷体" panose="02010609060101010101" pitchFamily="49" charset="-122"/>
                <a:ea typeface="楷体" panose="02010609060101010101" pitchFamily="49" charset="-122"/>
              </a:rPr>
              <a:t>经济增长速度</a:t>
            </a:r>
            <a:r>
              <a:rPr lang="zh-CN" altLang="en-US" sz="2800" b="1" dirty="0">
                <a:solidFill>
                  <a:srgbClr val="000000"/>
                </a:solidFill>
                <a:latin typeface="楷体" panose="02010609060101010101" pitchFamily="49" charset="-122"/>
                <a:ea typeface="楷体" panose="02010609060101010101" pitchFamily="49" charset="-122"/>
              </a:rPr>
              <a:t>，经过</a:t>
            </a:r>
            <a:r>
              <a:rPr lang="en-US" altLang="zh-CN" sz="2800" b="1" dirty="0">
                <a:solidFill>
                  <a:srgbClr val="000000"/>
                </a:solidFill>
                <a:latin typeface="楷体" panose="02010609060101010101" pitchFamily="49" charset="-122"/>
                <a:ea typeface="楷体" panose="02010609060101010101" pitchFamily="49" charset="-122"/>
              </a:rPr>
              <a:t>40</a:t>
            </a:r>
            <a:r>
              <a:rPr lang="zh-CN" altLang="en-US" sz="2800" b="1" dirty="0">
                <a:solidFill>
                  <a:srgbClr val="000000"/>
                </a:solidFill>
                <a:latin typeface="楷体" panose="02010609060101010101" pitchFamily="49" charset="-122"/>
                <a:ea typeface="楷体" panose="02010609060101010101" pitchFamily="49" charset="-122"/>
              </a:rPr>
              <a:t>多年的发展，我国经济总量已经稳居世界第二位了，新时代我们要把过去单纯追求增长速度转向追求经济增长质量，要走向</a:t>
            </a:r>
            <a:r>
              <a:rPr lang="zh-CN" altLang="en-US" sz="2800" b="1" dirty="0">
                <a:solidFill>
                  <a:srgbClr val="0000FF"/>
                </a:solidFill>
                <a:latin typeface="楷体" panose="02010609060101010101" pitchFamily="49" charset="-122"/>
                <a:ea typeface="楷体" panose="02010609060101010101" pitchFamily="49" charset="-122"/>
              </a:rPr>
              <a:t>高质量发展阶段</a:t>
            </a:r>
            <a:r>
              <a:rPr lang="zh-CN" altLang="en-US" sz="2800" b="1" dirty="0">
                <a:solidFill>
                  <a:srgbClr val="000000"/>
                </a:solidFill>
                <a:latin typeface="楷体" panose="02010609060101010101" pitchFamily="49" charset="-122"/>
                <a:ea typeface="楷体" panose="02010609060101010101" pitchFamily="49" charset="-122"/>
              </a:rPr>
              <a:t>。</a:t>
            </a:r>
          </a:p>
        </p:txBody>
      </p:sp>
      <p:sp>
        <p:nvSpPr>
          <p:cNvPr id="5" name="Oval 14"/>
          <p:cNvSpPr>
            <a:spLocks/>
          </p:cNvSpPr>
          <p:nvPr/>
        </p:nvSpPr>
        <p:spPr bwMode="auto">
          <a:xfrm>
            <a:off x="5203064" y="4649273"/>
            <a:ext cx="2940330" cy="1936870"/>
          </a:xfrm>
          <a:prstGeom prst="ellipse">
            <a:avLst/>
          </a:prstGeom>
          <a:solidFill>
            <a:srgbClr val="B2B2B2"/>
          </a:solidFill>
          <a:ln w="19050">
            <a:noFill/>
            <a:round/>
            <a:headEnd/>
            <a:tailEnd/>
          </a:ln>
          <a:effectLst>
            <a:outerShdw dist="35921" dir="2700000" algn="ctr" rotWithShape="0">
              <a:srgbClr val="5F5F5F"/>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SzPct val="100000"/>
              <a:buFont typeface="Times New Roman" panose="02020603050405020304" pitchFamily="18" charset="0"/>
              <a:buNone/>
              <a:defRPr/>
            </a:pPr>
            <a:r>
              <a:rPr lang="zh-CN" altLang="en-US" sz="2800" b="1" dirty="0" smtClean="0">
                <a:solidFill>
                  <a:srgbClr val="3333FF"/>
                </a:solidFill>
                <a:effectLst>
                  <a:outerShdw blurRad="38100" dist="38100" dir="2700000" algn="tl">
                    <a:srgbClr val="000000"/>
                  </a:outerShdw>
                </a:effectLst>
                <a:ea typeface="楷体_GB2312" pitchFamily="49" charset="-122"/>
              </a:rPr>
              <a:t>追求经济增长</a:t>
            </a:r>
          </a:p>
          <a:p>
            <a:pPr algn="ctr">
              <a:buSzPct val="100000"/>
              <a:buFont typeface="Times New Roman" panose="02020603050405020304" pitchFamily="18" charset="0"/>
              <a:buNone/>
              <a:defRPr/>
            </a:pPr>
            <a:r>
              <a:rPr lang="zh-CN" altLang="en-US" sz="3600" b="1" dirty="0" smtClean="0">
                <a:solidFill>
                  <a:srgbClr val="000000"/>
                </a:solidFill>
                <a:effectLst>
                  <a:outerShdw blurRad="38100" dist="38100" dir="2700000" algn="tl">
                    <a:srgbClr val="FFFFFF"/>
                  </a:outerShdw>
                </a:effectLst>
                <a:ea typeface="楷体_GB2312" pitchFamily="49" charset="-122"/>
              </a:rPr>
              <a:t>速度</a:t>
            </a:r>
          </a:p>
        </p:txBody>
      </p:sp>
      <p:sp>
        <p:nvSpPr>
          <p:cNvPr id="6" name="AutoShape 6"/>
          <p:cNvSpPr>
            <a:spLocks/>
          </p:cNvSpPr>
          <p:nvPr/>
        </p:nvSpPr>
        <p:spPr bwMode="auto">
          <a:xfrm>
            <a:off x="9552828" y="1072896"/>
            <a:ext cx="2530485" cy="1731023"/>
          </a:xfrm>
          <a:prstGeom prst="bevel">
            <a:avLst>
              <a:gd name="adj" fmla="val 8519"/>
            </a:avLst>
          </a:prstGeom>
          <a:solidFill>
            <a:srgbClr val="DDDDDD"/>
          </a:solidFill>
          <a:ln w="19050">
            <a:noFill/>
            <a:miter lim="800000"/>
            <a:headEnd/>
            <a:tailEnd/>
          </a:ln>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SzPct val="100000"/>
              <a:buFont typeface="Times New Roman" panose="02020603050405020304" pitchFamily="18" charset="0"/>
              <a:buNone/>
              <a:defRPr/>
            </a:pPr>
            <a:r>
              <a:rPr lang="zh-CN" altLang="en-US" sz="2800" b="1" dirty="0" smtClean="0">
                <a:solidFill>
                  <a:srgbClr val="3333FF"/>
                </a:solidFill>
                <a:effectLst>
                  <a:outerShdw blurRad="38100" dist="38100" dir="2700000" algn="tl">
                    <a:srgbClr val="000000"/>
                  </a:outerShdw>
                </a:effectLst>
                <a:ea typeface="楷体_GB2312" pitchFamily="49" charset="-122"/>
              </a:rPr>
              <a:t>追求经济发展</a:t>
            </a:r>
          </a:p>
          <a:p>
            <a:pPr algn="ctr">
              <a:buSzPct val="100000"/>
              <a:buFont typeface="Times New Roman" panose="02020603050405020304" pitchFamily="18" charset="0"/>
              <a:buNone/>
              <a:defRPr/>
            </a:pPr>
            <a:r>
              <a:rPr lang="zh-CN" altLang="en-US" sz="3600" b="1" dirty="0" smtClean="0">
                <a:solidFill>
                  <a:srgbClr val="FF0000"/>
                </a:solidFill>
                <a:effectLst>
                  <a:outerShdw blurRad="38100" dist="38100" dir="2700000" algn="tl">
                    <a:srgbClr val="000000"/>
                  </a:outerShdw>
                </a:effectLst>
                <a:ea typeface="楷体_GB2312" pitchFamily="49" charset="-122"/>
              </a:rPr>
              <a:t>质量</a:t>
            </a:r>
          </a:p>
        </p:txBody>
      </p:sp>
      <p:cxnSp>
        <p:nvCxnSpPr>
          <p:cNvPr id="7" name="AutoShape 8"/>
          <p:cNvCxnSpPr>
            <a:cxnSpLocks noChangeShapeType="1"/>
            <a:stCxn id="5" idx="6"/>
            <a:endCxn id="6" idx="3"/>
          </p:cNvCxnSpPr>
          <p:nvPr/>
        </p:nvCxnSpPr>
        <p:spPr bwMode="auto">
          <a:xfrm flipV="1">
            <a:off x="8143394" y="2656453"/>
            <a:ext cx="2674677" cy="2961255"/>
          </a:xfrm>
          <a:prstGeom prst="curvedConnector2">
            <a:avLst/>
          </a:prstGeom>
          <a:noFill/>
          <a:ln w="520700">
            <a:solidFill>
              <a:srgbClr val="3333FF"/>
            </a:solidFill>
            <a:prstDash val="lgDashDotDot"/>
            <a:round/>
            <a:headEnd/>
            <a:tailEnd type="stealth" w="med" len="med"/>
          </a:ln>
          <a:extLst>
            <a:ext uri="{909E8E84-426E-40DD-AFC4-6F175D3DCCD1}">
              <a14:hiddenFill xmlns:a14="http://schemas.microsoft.com/office/drawing/2010/main">
                <a:noFill/>
              </a14:hiddenFill>
            </a:ext>
          </a:extLst>
        </p:spPr>
      </p:cxnSp>
      <p:sp>
        <p:nvSpPr>
          <p:cNvPr id="8"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noProof="0" dirty="0" smtClean="0">
                <a:solidFill>
                  <a:srgbClr val="0000FF"/>
                </a:solidFill>
                <a:latin typeface="楷体_GB2312" pitchFamily="49" charset="-122"/>
                <a:ea typeface="楷体_GB2312" pitchFamily="49" charset="-122"/>
              </a:rPr>
              <a:t>2</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200745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Left)">
                                      <p:cBhvr>
                                        <p:cTn id="22" dur="1000"/>
                                        <p:tgtEl>
                                          <p:spTgt spid="5"/>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right)">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6"/>
          <p:cNvSpPr txBox="1">
            <a:spLocks noChangeArrowheads="1"/>
          </p:cNvSpPr>
          <p:nvPr/>
        </p:nvSpPr>
        <p:spPr bwMode="auto">
          <a:xfrm>
            <a:off x="2208538" y="1473373"/>
            <a:ext cx="78648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None/>
            </a:pPr>
            <a:r>
              <a:rPr lang="zh-CN" altLang="en-US" sz="3600" b="1" dirty="0" smtClean="0">
                <a:solidFill>
                  <a:srgbClr val="0000FF"/>
                </a:solidFill>
                <a:latin typeface="黑体" pitchFamily="49" charset="-122"/>
                <a:ea typeface="黑体" pitchFamily="49" charset="-122"/>
              </a:rPr>
              <a:t>二、当前我国国家安全的重点内容</a:t>
            </a:r>
            <a:endParaRPr lang="zh-CN" altLang="en-US" sz="3600" b="1" dirty="0">
              <a:solidFill>
                <a:srgbClr val="0000FF"/>
              </a:solidFill>
              <a:latin typeface="黑体" pitchFamily="49" charset="-122"/>
              <a:ea typeface="黑体" pitchFamily="49" charset="-122"/>
            </a:endParaRPr>
          </a:p>
        </p:txBody>
      </p:sp>
      <p:pic>
        <p:nvPicPr>
          <p:cNvPr id="1026" name="Picture 2" descr="https://ss1.bdstatic.com/70cFuXSh_Q1YnxGkpoWK1HF6hhy/it/u=1197003195,900237416&amp;fm=26&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456" y="2904565"/>
            <a:ext cx="81248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689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930153" y="2441854"/>
            <a:ext cx="5553635" cy="3108543"/>
          </a:xfrm>
          <a:prstGeom prst="rect">
            <a:avLst/>
          </a:prstGeom>
          <a:noFill/>
        </p:spPr>
        <p:txBody>
          <a:bodyPr wrap="square" rtlCol="0">
            <a:spAutoFit/>
          </a:bodyPr>
          <a:lstStyle/>
          <a:p>
            <a:r>
              <a:rPr lang="zh-CN" altLang="en-US" sz="2800" b="1" dirty="0" smtClean="0">
                <a:solidFill>
                  <a:srgbClr val="000000"/>
                </a:solidFill>
                <a:latin typeface="楷体" panose="02010609060101010101" pitchFamily="49" charset="-122"/>
                <a:ea typeface="楷体" panose="02010609060101010101" pitchFamily="49" charset="-122"/>
              </a:rPr>
              <a:t>    </a:t>
            </a:r>
            <a:r>
              <a:rPr lang="zh-CN" altLang="en-US" sz="2800" b="1" dirty="0" smtClean="0">
                <a:solidFill>
                  <a:srgbClr val="FF0000"/>
                </a:solidFill>
                <a:latin typeface="楷体" panose="02010609060101010101" pitchFamily="49" charset="-122"/>
                <a:ea typeface="楷体" panose="02010609060101010101" pitchFamily="49" charset="-122"/>
              </a:rPr>
              <a:t>一是</a:t>
            </a:r>
            <a:r>
              <a:rPr lang="zh-CN" altLang="en-US" sz="2800" b="1" dirty="0" smtClean="0">
                <a:solidFill>
                  <a:srgbClr val="000000"/>
                </a:solidFill>
                <a:latin typeface="楷体" panose="02010609060101010101" pitchFamily="49" charset="-122"/>
                <a:ea typeface="楷体" panose="02010609060101010101" pitchFamily="49" charset="-122"/>
              </a:rPr>
              <a:t>要落实党中央关于维护政治安全的各项要求；</a:t>
            </a:r>
            <a:r>
              <a:rPr lang="zh-CN" altLang="en-US" sz="2800" b="1" dirty="0" smtClean="0">
                <a:solidFill>
                  <a:srgbClr val="FF0000"/>
                </a:solidFill>
                <a:latin typeface="楷体" panose="02010609060101010101" pitchFamily="49" charset="-122"/>
                <a:ea typeface="楷体" panose="02010609060101010101" pitchFamily="49" charset="-122"/>
              </a:rPr>
              <a:t>二是</a:t>
            </a:r>
            <a:r>
              <a:rPr lang="zh-CN" altLang="en-US" sz="2800" b="1" dirty="0" smtClean="0">
                <a:solidFill>
                  <a:srgbClr val="000000"/>
                </a:solidFill>
                <a:latin typeface="楷体" panose="02010609060101010101" pitchFamily="49" charset="-122"/>
                <a:ea typeface="楷体" panose="02010609060101010101" pitchFamily="49" charset="-122"/>
              </a:rPr>
              <a:t>要持续巩固壮大主流舆论强势，加大舆论引导力度，</a:t>
            </a:r>
            <a:r>
              <a:rPr lang="zh-CN" altLang="en-US" sz="2800" b="1" dirty="0" smtClean="0">
                <a:solidFill>
                  <a:srgbClr val="FF0000"/>
                </a:solidFill>
                <a:latin typeface="楷体" panose="02010609060101010101" pitchFamily="49" charset="-122"/>
                <a:ea typeface="楷体" panose="02010609060101010101" pitchFamily="49" charset="-122"/>
              </a:rPr>
              <a:t>三是</a:t>
            </a:r>
            <a:r>
              <a:rPr lang="zh-CN" altLang="en-US" sz="2800" b="1" dirty="0" smtClean="0">
                <a:solidFill>
                  <a:srgbClr val="000000"/>
                </a:solidFill>
                <a:latin typeface="楷体" panose="02010609060101010101" pitchFamily="49" charset="-122"/>
                <a:ea typeface="楷体" panose="02010609060101010101" pitchFamily="49" charset="-122"/>
              </a:rPr>
              <a:t>要高度重视对青年一代的思想政治工作，增强“四个自信”，确保青年一代成为社会主义建设者和接班人。</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5" name="TextBox 16"/>
          <p:cNvSpPr txBox="1">
            <a:spLocks noChangeArrowheads="1"/>
          </p:cNvSpPr>
          <p:nvPr/>
        </p:nvSpPr>
        <p:spPr bwMode="auto">
          <a:xfrm>
            <a:off x="9076765" y="130783"/>
            <a:ext cx="2716306"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smtClean="0">
                <a:solidFill>
                  <a:srgbClr val="0000FF"/>
                </a:solidFill>
                <a:latin typeface="楷体_GB2312" pitchFamily="49" charset="-122"/>
                <a:ea typeface="楷体_GB2312" pitchFamily="49" charset="-122"/>
              </a:rPr>
              <a:t> 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lang="zh-CN" altLang="en-US" b="1" kern="0" dirty="0">
                <a:solidFill>
                  <a:srgbClr val="0000FF"/>
                </a:solidFill>
                <a:latin typeface="楷体_GB2312" pitchFamily="49" charset="-122"/>
                <a:ea typeface="楷体_GB2312" pitchFamily="49" charset="-122"/>
              </a:rPr>
              <a:t>政治</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安全</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pic>
        <p:nvPicPr>
          <p:cNvPr id="10242" name="Picture 2" descr="https://timgsa.baidu.com/timg?image&amp;quality=80&amp;size=b9999_10000&amp;sec=1603031297176&amp;di=a3afc560cd6dc37d3d8dfca870957a95&amp;imgtype=0&amp;src=http%3A%2F%2F5b0988e595225.cdn.sohucs.com%2Fimages%2F20181020%2F66005b4b28aa4b5fbf807f9b0326614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494" y="1405218"/>
            <a:ext cx="55245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938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3036" y="1903971"/>
            <a:ext cx="5553635" cy="2677656"/>
          </a:xfrm>
          <a:prstGeom prst="rect">
            <a:avLst/>
          </a:prstGeom>
          <a:noFill/>
        </p:spPr>
        <p:txBody>
          <a:bodyPr wrap="square" rtlCol="0">
            <a:spAutoFit/>
          </a:bodyPr>
          <a:lstStyle/>
          <a:p>
            <a:r>
              <a:rPr lang="zh-CN" altLang="en-US" sz="2800" b="1" dirty="0" smtClean="0">
                <a:solidFill>
                  <a:srgbClr val="000000"/>
                </a:solidFill>
                <a:latin typeface="楷体" panose="02010609060101010101" pitchFamily="49" charset="-122"/>
                <a:ea typeface="楷体" panose="02010609060101010101" pitchFamily="49" charset="-122"/>
              </a:rPr>
              <a:t>    当前我国经济形势总体是好的，但经济发展面临的国内外环境都在发生深刻变化，推进供给侧结构性改革过程中不可避免会遇到一些困难和挑战，经济运行</a:t>
            </a:r>
            <a:r>
              <a:rPr lang="zh-CN" altLang="en-US" sz="2800" b="1" dirty="0" smtClean="0">
                <a:solidFill>
                  <a:srgbClr val="FF0000"/>
                </a:solidFill>
                <a:latin typeface="楷体" panose="02010609060101010101" pitchFamily="49" charset="-122"/>
                <a:ea typeface="楷体" panose="02010609060101010101" pitchFamily="49" charset="-122"/>
              </a:rPr>
              <a:t>稳重有变，变中有忧。</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5" name="TextBox 16"/>
          <p:cNvSpPr txBox="1">
            <a:spLocks noChangeArrowheads="1"/>
          </p:cNvSpPr>
          <p:nvPr/>
        </p:nvSpPr>
        <p:spPr bwMode="auto">
          <a:xfrm>
            <a:off x="9076765" y="130783"/>
            <a:ext cx="2716306"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2.</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经济安全</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pic>
        <p:nvPicPr>
          <p:cNvPr id="8194" name="Picture 2" descr="https://timgsa.baidu.com/timg?image&amp;quality=80&amp;size=b9999_10000&amp;sec=1603030595792&amp;di=1fcef6d103f60660b83a80600eeec934&amp;imgtype=0&amp;src=http%3A%2F%2Fwww.yxnpc.com%2Fd%2Ffile%2Fp%2F2019%2F10-24%2F2b73318d62b7dfd20b2f84e76da7675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705" y="2438400"/>
            <a:ext cx="428625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203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3036" y="1352642"/>
            <a:ext cx="10367682" cy="2739211"/>
          </a:xfrm>
          <a:prstGeom prst="rect">
            <a:avLst/>
          </a:prstGeom>
          <a:noFill/>
        </p:spPr>
        <p:txBody>
          <a:bodyPr wrap="square" rtlCol="0">
            <a:spAutoFit/>
          </a:bodyPr>
          <a:lstStyle/>
          <a:p>
            <a:r>
              <a:rPr lang="zh-CN" altLang="en-US" sz="2800" b="1" dirty="0" smtClean="0">
                <a:solidFill>
                  <a:srgbClr val="000000"/>
                </a:solidFill>
                <a:latin typeface="楷体" panose="02010609060101010101" pitchFamily="49" charset="-122"/>
                <a:ea typeface="楷体" panose="02010609060101010101" pitchFamily="49" charset="-122"/>
              </a:rPr>
              <a:t>    </a:t>
            </a:r>
            <a:r>
              <a:rPr lang="zh-CN" altLang="en-US" sz="3200" b="1" dirty="0" smtClean="0">
                <a:solidFill>
                  <a:srgbClr val="FF0000"/>
                </a:solidFill>
                <a:latin typeface="楷体" panose="02010609060101010101" pitchFamily="49" charset="-122"/>
                <a:ea typeface="楷体" panose="02010609060101010101" pitchFamily="49" charset="-122"/>
              </a:rPr>
              <a:t>科技安全</a:t>
            </a:r>
            <a:r>
              <a:rPr lang="zh-CN" altLang="en-US" sz="2800" b="1" dirty="0" smtClean="0">
                <a:solidFill>
                  <a:srgbClr val="000000"/>
                </a:solidFill>
                <a:latin typeface="楷体" panose="02010609060101010101" pitchFamily="49" charset="-122"/>
                <a:ea typeface="楷体" panose="02010609060101010101" pitchFamily="49" charset="-122"/>
              </a:rPr>
              <a:t>是国家安全的重要组成部分。</a:t>
            </a:r>
            <a:r>
              <a:rPr lang="zh-CN" altLang="en-US" sz="2800" b="1" dirty="0" smtClean="0">
                <a:solidFill>
                  <a:srgbClr val="FF0000"/>
                </a:solidFill>
                <a:latin typeface="楷体" panose="02010609060101010101" pitchFamily="49" charset="-122"/>
                <a:ea typeface="楷体" panose="02010609060101010101" pitchFamily="49" charset="-122"/>
              </a:rPr>
              <a:t>一是</a:t>
            </a:r>
            <a:r>
              <a:rPr lang="zh-CN" altLang="en-US" sz="2800" b="1" dirty="0" smtClean="0">
                <a:solidFill>
                  <a:srgbClr val="000000"/>
                </a:solidFill>
                <a:latin typeface="楷体" panose="02010609060101010101" pitchFamily="49" charset="-122"/>
                <a:ea typeface="楷体" panose="02010609060101010101" pitchFamily="49" charset="-122"/>
              </a:rPr>
              <a:t>要加强体系建设和能力建设，完善国家创新体系，解决资源配置重复、科研力量分散、创新主体功能定位不清晰等突出问题。</a:t>
            </a:r>
            <a:r>
              <a:rPr lang="zh-CN" altLang="en-US" sz="2800" b="1" dirty="0" smtClean="0">
                <a:solidFill>
                  <a:srgbClr val="FF0000"/>
                </a:solidFill>
                <a:latin typeface="楷体" panose="02010609060101010101" pitchFamily="49" charset="-122"/>
                <a:ea typeface="楷体" panose="02010609060101010101" pitchFamily="49" charset="-122"/>
              </a:rPr>
              <a:t>二是</a:t>
            </a:r>
            <a:r>
              <a:rPr lang="zh-CN" altLang="en-US" sz="2800" b="1" dirty="0" smtClean="0">
                <a:solidFill>
                  <a:srgbClr val="000000"/>
                </a:solidFill>
                <a:latin typeface="楷体" panose="02010609060101010101" pitchFamily="49" charset="-122"/>
                <a:ea typeface="楷体" panose="02010609060101010101" pitchFamily="49" charset="-122"/>
              </a:rPr>
              <a:t>要加快补短板，建立自主创新的制度机制优势。</a:t>
            </a:r>
            <a:r>
              <a:rPr lang="zh-CN" altLang="en-US" sz="2800" b="1" dirty="0" smtClean="0">
                <a:solidFill>
                  <a:srgbClr val="FF0000"/>
                </a:solidFill>
                <a:latin typeface="楷体" panose="02010609060101010101" pitchFamily="49" charset="-122"/>
                <a:ea typeface="楷体" panose="02010609060101010101" pitchFamily="49" charset="-122"/>
              </a:rPr>
              <a:t>三是</a:t>
            </a:r>
            <a:r>
              <a:rPr lang="zh-CN" altLang="en-US" sz="2800" b="1" dirty="0" smtClean="0">
                <a:solidFill>
                  <a:srgbClr val="000000"/>
                </a:solidFill>
                <a:latin typeface="楷体" panose="02010609060101010101" pitchFamily="49" charset="-122"/>
                <a:ea typeface="楷体" panose="02010609060101010101" pitchFamily="49" charset="-122"/>
              </a:rPr>
              <a:t>要强化事关国家安全和经济社会发展全局的重大科技任务的统筹组织，强化国家战略科技力量建设。</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5" name="TextBox 16"/>
          <p:cNvSpPr txBox="1">
            <a:spLocks noChangeArrowheads="1"/>
          </p:cNvSpPr>
          <p:nvPr/>
        </p:nvSpPr>
        <p:spPr bwMode="auto">
          <a:xfrm>
            <a:off x="9076765" y="130783"/>
            <a:ext cx="2716306"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3</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科技安全</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pic>
        <p:nvPicPr>
          <p:cNvPr id="11266" name="Picture 2" descr="https://ss1.bdstatic.com/70cFvXSh_Q1YnxGkpoWK1HF6hhy/it/u=361797029,4281239718&amp;fm=26&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683" y="4095544"/>
            <a:ext cx="3464858" cy="212043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timgsa.baidu.com/timg?image&amp;quality=80&amp;size=b9999_10000&amp;sec=1603031635352&amp;di=c87b315656357de7fba442653dd99bdc&amp;imgtype=0&amp;src=http%3A%2F%2F5b0988e595225.cdn.sohucs.com%2Fimages%2F20171021%2Fb8a82c9390f5417588e9073df5eca31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202" y="4107145"/>
            <a:ext cx="3237939" cy="212043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timgsa.baidu.com/timg?image&amp;quality=80&amp;size=b9999_10000&amp;sec=1603031635351&amp;di=b60d8cdbff4ce0d9977f576ce0aaaa57&amp;imgtype=0&amp;src=http%3A%2F%2F5b0988e595225.cdn.sohucs.com%2Fimages%2F20180320%2Fb08fb83131604700a213882d0efe60ac.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6871" y="4091853"/>
            <a:ext cx="3213847" cy="2124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462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98141" y="1920173"/>
            <a:ext cx="6494930" cy="3600986"/>
          </a:xfrm>
          <a:prstGeom prst="rect">
            <a:avLst/>
          </a:prstGeom>
          <a:noFill/>
        </p:spPr>
        <p:txBody>
          <a:bodyPr wrap="square" rtlCol="0">
            <a:spAutoFit/>
          </a:bodyPr>
          <a:lstStyle/>
          <a:p>
            <a:r>
              <a:rPr lang="zh-CN" altLang="en-US" sz="2800" b="1" dirty="0" smtClean="0">
                <a:solidFill>
                  <a:srgbClr val="000000"/>
                </a:solidFill>
                <a:latin typeface="楷体" panose="02010609060101010101" pitchFamily="49" charset="-122"/>
                <a:ea typeface="楷体" panose="02010609060101010101" pitchFamily="49" charset="-122"/>
              </a:rPr>
              <a:t>    进入</a:t>
            </a:r>
            <a:r>
              <a:rPr lang="en-US" altLang="zh-CN" sz="2800" b="1" dirty="0">
                <a:solidFill>
                  <a:srgbClr val="000000"/>
                </a:solidFill>
                <a:latin typeface="楷体" panose="02010609060101010101" pitchFamily="49" charset="-122"/>
                <a:ea typeface="楷体" panose="02010609060101010101" pitchFamily="49" charset="-122"/>
              </a:rPr>
              <a:t>21</a:t>
            </a:r>
            <a:r>
              <a:rPr lang="zh-CN" altLang="en-US" sz="2800" b="1" dirty="0">
                <a:solidFill>
                  <a:srgbClr val="000000"/>
                </a:solidFill>
                <a:latin typeface="楷体" panose="02010609060101010101" pitchFamily="49" charset="-122"/>
                <a:ea typeface="楷体" panose="02010609060101010101" pitchFamily="49" charset="-122"/>
              </a:rPr>
              <a:t>世纪</a:t>
            </a:r>
            <a:r>
              <a:rPr lang="zh-CN" altLang="en-US" sz="2800" b="1" dirty="0" smtClean="0">
                <a:solidFill>
                  <a:srgbClr val="000000"/>
                </a:solidFill>
                <a:latin typeface="楷体" panose="02010609060101010101" pitchFamily="49" charset="-122"/>
                <a:ea typeface="楷体" panose="02010609060101010101" pitchFamily="49" charset="-122"/>
              </a:rPr>
              <a:t>以来，受</a:t>
            </a:r>
            <a:r>
              <a:rPr lang="zh-CN" altLang="en-US" sz="2800" b="1" dirty="0">
                <a:solidFill>
                  <a:srgbClr val="000000"/>
                </a:solidFill>
                <a:latin typeface="楷体" panose="02010609060101010101" pitchFamily="49" charset="-122"/>
                <a:ea typeface="楷体" panose="02010609060101010101" pitchFamily="49" charset="-122"/>
              </a:rPr>
              <a:t>多种因素影响，世界各主要国家更加强调</a:t>
            </a:r>
            <a:r>
              <a:rPr lang="zh-CN" altLang="en-US" sz="3200" b="1" dirty="0">
                <a:solidFill>
                  <a:srgbClr val="FF0000"/>
                </a:solidFill>
                <a:latin typeface="楷体" panose="02010609060101010101" pitchFamily="49" charset="-122"/>
                <a:ea typeface="楷体" panose="02010609060101010101" pitchFamily="49" charset="-122"/>
              </a:rPr>
              <a:t>军事安全</a:t>
            </a:r>
            <a:r>
              <a:rPr lang="zh-CN" altLang="en-US" sz="2800" b="1" dirty="0">
                <a:solidFill>
                  <a:srgbClr val="000000"/>
                </a:solidFill>
                <a:latin typeface="楷体" panose="02010609060101010101" pitchFamily="49" charset="-122"/>
                <a:ea typeface="楷体" panose="02010609060101010101" pitchFamily="49" charset="-122"/>
              </a:rPr>
              <a:t>在国家安全中的关键地位</a:t>
            </a:r>
            <a:r>
              <a:rPr lang="zh-CN" altLang="en-US" sz="2800" b="1" dirty="0" smtClean="0">
                <a:solidFill>
                  <a:srgbClr val="000000"/>
                </a:solidFill>
                <a:latin typeface="楷体" panose="02010609060101010101" pitchFamily="49" charset="-122"/>
                <a:ea typeface="楷体" panose="02010609060101010101" pitchFamily="49" charset="-122"/>
              </a:rPr>
              <a:t>，更加</a:t>
            </a:r>
            <a:r>
              <a:rPr lang="zh-CN" altLang="en-US" sz="2800" b="1" dirty="0">
                <a:solidFill>
                  <a:srgbClr val="000000"/>
                </a:solidFill>
                <a:latin typeface="楷体" panose="02010609060101010101" pitchFamily="49" charset="-122"/>
                <a:ea typeface="楷体" panose="02010609060101010101" pitchFamily="49" charset="-122"/>
              </a:rPr>
              <a:t>重视军事力量对</a:t>
            </a:r>
            <a:r>
              <a:rPr lang="zh-CN" altLang="en-US" sz="2800" b="1" dirty="0" smtClean="0">
                <a:solidFill>
                  <a:srgbClr val="000000"/>
                </a:solidFill>
                <a:latin typeface="楷体" panose="02010609060101010101" pitchFamily="49" charset="-122"/>
                <a:ea typeface="楷体" panose="02010609060101010101" pitchFamily="49" charset="-122"/>
              </a:rPr>
              <a:t>国家利益的</a:t>
            </a:r>
            <a:r>
              <a:rPr lang="zh-CN" altLang="en-US" sz="2800" b="1" dirty="0">
                <a:solidFill>
                  <a:srgbClr val="000000"/>
                </a:solidFill>
                <a:latin typeface="楷体" panose="02010609060101010101" pitchFamily="49" charset="-122"/>
                <a:ea typeface="楷体" panose="02010609060101010101" pitchFamily="49" charset="-122"/>
              </a:rPr>
              <a:t>支撑作用</a:t>
            </a:r>
            <a:r>
              <a:rPr lang="zh-CN" altLang="en-US" sz="2800" b="1" dirty="0" smtClean="0">
                <a:solidFill>
                  <a:srgbClr val="000000"/>
                </a:solidFill>
                <a:latin typeface="楷体" panose="02010609060101010101" pitchFamily="49" charset="-122"/>
                <a:ea typeface="楷体" panose="02010609060101010101" pitchFamily="49" charset="-122"/>
              </a:rPr>
              <a:t>，更加</a:t>
            </a:r>
            <a:r>
              <a:rPr lang="zh-CN" altLang="en-US" sz="2800" b="1" dirty="0">
                <a:solidFill>
                  <a:srgbClr val="000000"/>
                </a:solidFill>
                <a:latin typeface="楷体" panose="02010609060101010101" pitchFamily="49" charset="-122"/>
                <a:ea typeface="楷体" panose="02010609060101010101" pitchFamily="49" charset="-122"/>
              </a:rPr>
              <a:t>突出以核心军事能力为重点的多样化军事能力建设，使得国际安全领域的军事竞争更趋激烈，传统军事安全的支配地位再度凸</a:t>
            </a:r>
            <a:r>
              <a:rPr lang="zh-CN" altLang="en-US" sz="2800" b="1" dirty="0" smtClean="0">
                <a:solidFill>
                  <a:srgbClr val="000000"/>
                </a:solidFill>
                <a:latin typeface="楷体" panose="02010609060101010101" pitchFamily="49" charset="-122"/>
                <a:ea typeface="楷体" panose="02010609060101010101" pitchFamily="49" charset="-122"/>
              </a:rPr>
              <a:t>显</a:t>
            </a:r>
            <a:r>
              <a:rPr lang="zh-CN" altLang="en-US" sz="2800" b="1" dirty="0">
                <a:solidFill>
                  <a:srgbClr val="000000"/>
                </a:solidFill>
                <a:latin typeface="楷体" panose="02010609060101010101" pitchFamily="49" charset="-122"/>
                <a:ea typeface="楷体" panose="02010609060101010101" pitchFamily="49" charset="-122"/>
              </a:rPr>
              <a:t>。</a:t>
            </a:r>
          </a:p>
        </p:txBody>
      </p:sp>
      <p:sp>
        <p:nvSpPr>
          <p:cNvPr id="5" name="TextBox 16"/>
          <p:cNvSpPr txBox="1">
            <a:spLocks noChangeArrowheads="1"/>
          </p:cNvSpPr>
          <p:nvPr/>
        </p:nvSpPr>
        <p:spPr bwMode="auto">
          <a:xfrm>
            <a:off x="9076765" y="130783"/>
            <a:ext cx="2716306"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noProof="0" dirty="0" smtClean="0">
                <a:solidFill>
                  <a:srgbClr val="0000FF"/>
                </a:solidFill>
                <a:latin typeface="楷体_GB2312" pitchFamily="49" charset="-122"/>
                <a:ea typeface="楷体_GB2312" pitchFamily="49" charset="-122"/>
              </a:rPr>
              <a:t>4</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军事安全</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pic>
        <p:nvPicPr>
          <p:cNvPr id="12290" name="Picture 2" descr="https://timgsa.baidu.com/timg?image&amp;quality=80&amp;size=b9999_10000&amp;sec=1603031924800&amp;di=a8c35738c5572900a0ce80b63cff0173&amp;imgtype=0&amp;src=http%3A%2F%2Fpic.16pic.com%2F00%2F49%2F37%2F16pic_4937215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51" y="1815353"/>
            <a:ext cx="4887072" cy="374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267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a:grpSpLocks/>
          </p:cNvGrpSpPr>
          <p:nvPr/>
        </p:nvGrpSpPr>
        <p:grpSpPr bwMode="auto">
          <a:xfrm>
            <a:off x="912813" y="1231900"/>
            <a:ext cx="10706100" cy="3883025"/>
            <a:chOff x="-50976" y="1277233"/>
            <a:chExt cx="5891519" cy="2749491"/>
          </a:xfrm>
        </p:grpSpPr>
        <p:grpSp>
          <p:nvGrpSpPr>
            <p:cNvPr id="10244" name="组合 15"/>
            <p:cNvGrpSpPr>
              <a:grpSpLocks/>
            </p:cNvGrpSpPr>
            <p:nvPr/>
          </p:nvGrpSpPr>
          <p:grpSpPr bwMode="auto">
            <a:xfrm>
              <a:off x="-50976" y="1277233"/>
              <a:ext cx="5891519" cy="2749491"/>
              <a:chOff x="-141728" y="1277233"/>
              <a:chExt cx="8853410" cy="4478610"/>
            </a:xfrm>
          </p:grpSpPr>
          <p:sp>
            <p:nvSpPr>
              <p:cNvPr id="22" name="圆角矩形 21"/>
              <p:cNvSpPr/>
              <p:nvPr/>
            </p:nvSpPr>
            <p:spPr bwMode="auto">
              <a:xfrm>
                <a:off x="-141728" y="1277233"/>
                <a:ext cx="8853410" cy="4478610"/>
              </a:xfrm>
              <a:prstGeom prst="roundRect">
                <a:avLst/>
              </a:prstGeom>
              <a:solidFill>
                <a:srgbClr val="FFFCD3"/>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buFont typeface="Arial" panose="020B0604020202020204" pitchFamily="34" charset="0"/>
                  <a:buNone/>
                  <a:defRPr/>
                </a:pPr>
                <a:endParaRPr lang="zh-CN" altLang="en-US" sz="2000" noProof="1"/>
              </a:p>
            </p:txBody>
          </p:sp>
          <p:pic>
            <p:nvPicPr>
              <p:cNvPr id="10247" name="图片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66" y="1540681"/>
                <a:ext cx="563327" cy="94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文本框 3"/>
              <p:cNvSpPr txBox="1">
                <a:spLocks noChangeArrowheads="1"/>
              </p:cNvSpPr>
              <p:nvPr/>
            </p:nvSpPr>
            <p:spPr bwMode="auto">
              <a:xfrm>
                <a:off x="707177" y="2165900"/>
                <a:ext cx="339287" cy="53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等线" charset="-122"/>
                    <a:ea typeface="等线" charset="-122"/>
                  </a:defRPr>
                </a:lvl1pPr>
                <a:lvl2pPr marL="742950" indent="-285750" eaLnBrk="0" hangingPunct="0">
                  <a:defRPr>
                    <a:solidFill>
                      <a:schemeClr val="tx1"/>
                    </a:solidFill>
                    <a:latin typeface="等线" charset="-122"/>
                    <a:ea typeface="等线" charset="-122"/>
                  </a:defRPr>
                </a:lvl2pPr>
                <a:lvl3pPr marL="1143000" indent="-228600" eaLnBrk="0" hangingPunct="0">
                  <a:defRPr>
                    <a:solidFill>
                      <a:schemeClr val="tx1"/>
                    </a:solidFill>
                    <a:latin typeface="等线" charset="-122"/>
                    <a:ea typeface="等线" charset="-122"/>
                  </a:defRPr>
                </a:lvl3pPr>
                <a:lvl4pPr marL="1600200" indent="-228600" eaLnBrk="0" hangingPunct="0">
                  <a:defRPr>
                    <a:solidFill>
                      <a:schemeClr val="tx1"/>
                    </a:solidFill>
                    <a:latin typeface="等线" charset="-122"/>
                    <a:ea typeface="等线" charset="-122"/>
                  </a:defRPr>
                </a:lvl4pPr>
                <a:lvl5pPr marL="2057400" indent="-228600" eaLnBrk="0" hangingPunct="0">
                  <a:defRPr>
                    <a:solidFill>
                      <a:schemeClr val="tx1"/>
                    </a:solidFill>
                    <a:latin typeface="等线" charset="-122"/>
                    <a:ea typeface="等线" charset="-122"/>
                  </a:defRPr>
                </a:lvl5pPr>
                <a:lvl6pPr marL="2514600" indent="-228600" eaLnBrk="0" fontAlgn="base" hangingPunct="0">
                  <a:spcBef>
                    <a:spcPct val="0"/>
                  </a:spcBef>
                  <a:spcAft>
                    <a:spcPct val="0"/>
                  </a:spcAft>
                  <a:defRPr>
                    <a:solidFill>
                      <a:schemeClr val="tx1"/>
                    </a:solidFill>
                    <a:latin typeface="等线" charset="-122"/>
                    <a:ea typeface="等线" charset="-122"/>
                  </a:defRPr>
                </a:lvl6pPr>
                <a:lvl7pPr marL="2971800" indent="-228600" eaLnBrk="0" fontAlgn="base" hangingPunct="0">
                  <a:spcBef>
                    <a:spcPct val="0"/>
                  </a:spcBef>
                  <a:spcAft>
                    <a:spcPct val="0"/>
                  </a:spcAft>
                  <a:defRPr>
                    <a:solidFill>
                      <a:schemeClr val="tx1"/>
                    </a:solidFill>
                    <a:latin typeface="等线" charset="-122"/>
                    <a:ea typeface="等线" charset="-122"/>
                  </a:defRPr>
                </a:lvl7pPr>
                <a:lvl8pPr marL="3429000" indent="-228600" eaLnBrk="0" fontAlgn="base" hangingPunct="0">
                  <a:spcBef>
                    <a:spcPct val="0"/>
                  </a:spcBef>
                  <a:spcAft>
                    <a:spcPct val="0"/>
                  </a:spcAft>
                  <a:defRPr>
                    <a:solidFill>
                      <a:schemeClr val="tx1"/>
                    </a:solidFill>
                    <a:latin typeface="等线" charset="-122"/>
                    <a:ea typeface="等线" charset="-122"/>
                  </a:defRPr>
                </a:lvl8pPr>
                <a:lvl9pPr marL="3886200" indent="-228600" eaLnBrk="0" fontAlgn="base" hangingPunct="0">
                  <a:spcBef>
                    <a:spcPct val="0"/>
                  </a:spcBef>
                  <a:spcAft>
                    <a:spcPct val="0"/>
                  </a:spcAft>
                  <a:defRPr>
                    <a:solidFill>
                      <a:schemeClr val="tx1"/>
                    </a:solidFill>
                    <a:latin typeface="等线" charset="-122"/>
                    <a:ea typeface="等线" charset="-122"/>
                  </a:defRPr>
                </a:lvl9pPr>
              </a:lstStyle>
              <a:p>
                <a:pPr eaLnBrk="1" hangingPunct="1"/>
                <a:r>
                  <a:rPr lang="zh-CN" altLang="en-US" sz="2400">
                    <a:solidFill>
                      <a:srgbClr val="FF0000"/>
                    </a:solidFill>
                    <a:latin typeface="黑体" pitchFamily="49" charset="-122"/>
                    <a:ea typeface="黑体" pitchFamily="49" charset="-122"/>
                  </a:rPr>
                  <a:t>语</a:t>
                </a:r>
              </a:p>
            </p:txBody>
          </p:sp>
        </p:grpSp>
        <p:sp>
          <p:nvSpPr>
            <p:cNvPr id="21" name="矩形 20"/>
            <p:cNvSpPr/>
            <p:nvPr/>
          </p:nvSpPr>
          <p:spPr>
            <a:xfrm>
              <a:off x="44245" y="2193356"/>
              <a:ext cx="5701075" cy="1473209"/>
            </a:xfrm>
            <a:prstGeom prst="rect">
              <a:avLst/>
            </a:prstGeom>
          </p:spPr>
          <p:txBody>
            <a:bodyPr>
              <a:spAutoFit/>
            </a:bodyPr>
            <a:lstStyle/>
            <a:p>
              <a:pPr indent="735330" algn="just" fontAlgn="auto">
                <a:lnSpc>
                  <a:spcPct val="170000"/>
                </a:lnSpc>
                <a:defRPr/>
              </a:pPr>
              <a:r>
                <a:rPr lang="zh-CN" altLang="en-US" sz="2800" b="1" noProof="1" smtClean="0">
                  <a:solidFill>
                    <a:schemeClr val="accent4">
                      <a:lumMod val="10000"/>
                    </a:schemeClr>
                  </a:solidFill>
                  <a:latin typeface="楷体" panose="02010609060101010101" pitchFamily="49" charset="-122"/>
                  <a:ea typeface="楷体" panose="02010609060101010101" pitchFamily="49" charset="-122"/>
                  <a:sym typeface="+mn-ea"/>
                </a:rPr>
                <a:t>“备豫不虞，为国常道”。</a:t>
              </a:r>
              <a:r>
                <a:rPr lang="zh-CN" altLang="en-US" sz="2400" noProof="1" smtClean="0">
                  <a:solidFill>
                    <a:schemeClr val="accent4">
                      <a:lumMod val="10000"/>
                    </a:schemeClr>
                  </a:solidFill>
                  <a:latin typeface="楷体" panose="02010609060101010101" pitchFamily="49" charset="-122"/>
                  <a:ea typeface="楷体" panose="02010609060101010101" pitchFamily="49" charset="-122"/>
                  <a:sym typeface="+mn-ea"/>
                </a:rPr>
                <a:t>——201</a:t>
              </a:r>
              <a:r>
                <a:rPr lang="en-US" altLang="zh-CN" sz="2400" noProof="1">
                  <a:solidFill>
                    <a:schemeClr val="accent4">
                      <a:lumMod val="10000"/>
                    </a:schemeClr>
                  </a:solidFill>
                  <a:latin typeface="楷体" panose="02010609060101010101" pitchFamily="49" charset="-122"/>
                  <a:ea typeface="楷体" panose="02010609060101010101" pitchFamily="49" charset="-122"/>
                  <a:sym typeface="+mn-ea"/>
                </a:rPr>
                <a:t>8</a:t>
              </a:r>
              <a:r>
                <a:rPr lang="zh-CN" altLang="en-US" sz="2400" noProof="1" smtClean="0">
                  <a:solidFill>
                    <a:schemeClr val="accent4">
                      <a:lumMod val="10000"/>
                    </a:schemeClr>
                  </a:solidFill>
                  <a:latin typeface="楷体" panose="02010609060101010101" pitchFamily="49" charset="-122"/>
                  <a:ea typeface="楷体" panose="02010609060101010101" pitchFamily="49" charset="-122"/>
                  <a:sym typeface="+mn-ea"/>
                </a:rPr>
                <a:t>年</a:t>
              </a:r>
              <a:r>
                <a:rPr lang="en-US" altLang="zh-CN" sz="2400" noProof="1">
                  <a:solidFill>
                    <a:schemeClr val="accent4">
                      <a:lumMod val="10000"/>
                    </a:schemeClr>
                  </a:solidFill>
                  <a:latin typeface="楷体" panose="02010609060101010101" pitchFamily="49" charset="-122"/>
                  <a:ea typeface="楷体" panose="02010609060101010101" pitchFamily="49" charset="-122"/>
                  <a:sym typeface="+mn-ea"/>
                </a:rPr>
                <a:t>1</a:t>
              </a:r>
              <a:r>
                <a:rPr lang="zh-CN" altLang="en-US" sz="2400" noProof="1" smtClean="0">
                  <a:solidFill>
                    <a:schemeClr val="accent4">
                      <a:lumMod val="10000"/>
                    </a:schemeClr>
                  </a:solidFill>
                  <a:latin typeface="楷体" panose="02010609060101010101" pitchFamily="49" charset="-122"/>
                  <a:ea typeface="楷体" panose="02010609060101010101" pitchFamily="49" charset="-122"/>
                  <a:sym typeface="+mn-ea"/>
                </a:rPr>
                <a:t>月</a:t>
              </a:r>
              <a:r>
                <a:rPr lang="en-US" altLang="zh-CN" sz="2400" noProof="1" smtClean="0">
                  <a:solidFill>
                    <a:schemeClr val="accent4">
                      <a:lumMod val="10000"/>
                    </a:schemeClr>
                  </a:solidFill>
                  <a:latin typeface="楷体" panose="02010609060101010101" pitchFamily="49" charset="-122"/>
                  <a:ea typeface="楷体" panose="02010609060101010101" pitchFamily="49" charset="-122"/>
                  <a:sym typeface="+mn-ea"/>
                </a:rPr>
                <a:t>5</a:t>
              </a:r>
              <a:r>
                <a:rPr lang="zh-CN" altLang="en-US" sz="2400" noProof="1" smtClean="0">
                  <a:solidFill>
                    <a:schemeClr val="accent4">
                      <a:lumMod val="10000"/>
                    </a:schemeClr>
                  </a:solidFill>
                  <a:latin typeface="楷体" panose="02010609060101010101" pitchFamily="49" charset="-122"/>
                  <a:ea typeface="楷体" panose="02010609060101010101" pitchFamily="49" charset="-122"/>
                  <a:sym typeface="+mn-ea"/>
                </a:rPr>
                <a:t>日，</a:t>
              </a:r>
              <a:r>
                <a:rPr lang="zh-CN" altLang="en-US" sz="2400" noProof="1">
                  <a:solidFill>
                    <a:schemeClr val="accent4">
                      <a:lumMod val="10000"/>
                    </a:schemeClr>
                  </a:solidFill>
                  <a:latin typeface="楷体" panose="02010609060101010101" pitchFamily="49" charset="-122"/>
                  <a:ea typeface="楷体" panose="02010609060101010101" pitchFamily="49" charset="-122"/>
                  <a:sym typeface="+mn-ea"/>
                </a:rPr>
                <a:t>在新进中央委员会的委员、候补委员和省部级主要领导干部学习贯彻习近平新时代中国特色社会主义思想和党的十九大精神研讨班上的讲话</a:t>
              </a:r>
              <a:endParaRPr lang="zh-CN" altLang="en-US" sz="2400" noProof="1">
                <a:solidFill>
                  <a:schemeClr val="accent4">
                    <a:lumMod val="10000"/>
                  </a:schemeClr>
                </a:solidFill>
                <a:latin typeface="楷体" panose="02010609060101010101" pitchFamily="49" charset="-122"/>
                <a:ea typeface="楷体" panose="02010609060101010101" pitchFamily="49" charset="-122"/>
              </a:endParaRPr>
            </a:p>
          </p:txBody>
        </p:sp>
      </p:grpSp>
    </p:spTree>
    <p:extLst>
      <p:ext uri="{BB962C8B-B14F-4D97-AF65-F5344CB8AC3E}">
        <p14:creationId xmlns:p14="http://schemas.microsoft.com/office/powerpoint/2010/main" val="1222983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32011" y="1500560"/>
            <a:ext cx="6010835" cy="4093428"/>
          </a:xfrm>
          <a:prstGeom prst="rect">
            <a:avLst/>
          </a:prstGeom>
          <a:noFill/>
        </p:spPr>
        <p:txBody>
          <a:bodyPr wrap="square" rtlCol="0">
            <a:spAutoFit/>
          </a:bodyPr>
          <a:lstStyle/>
          <a:p>
            <a:r>
              <a:rPr lang="zh-CN" altLang="en-US" sz="2800" b="1" dirty="0" smtClean="0">
                <a:solidFill>
                  <a:srgbClr val="000000"/>
                </a:solidFill>
                <a:latin typeface="楷体" panose="02010609060101010101" pitchFamily="49" charset="-122"/>
                <a:ea typeface="楷体" panose="02010609060101010101" pitchFamily="49" charset="-122"/>
              </a:rPr>
              <a:t>    </a:t>
            </a:r>
            <a:r>
              <a:rPr lang="zh-CN" altLang="en-US" sz="3200" b="1" dirty="0" smtClean="0">
                <a:solidFill>
                  <a:srgbClr val="FF0000"/>
                </a:solidFill>
                <a:latin typeface="楷体" panose="02010609060101010101" pitchFamily="49" charset="-122"/>
                <a:ea typeface="楷体" panose="02010609060101010101" pitchFamily="49" charset="-122"/>
              </a:rPr>
              <a:t>生物安全</a:t>
            </a:r>
            <a:r>
              <a:rPr lang="zh-CN" altLang="en-US" sz="2800" b="1" dirty="0">
                <a:solidFill>
                  <a:srgbClr val="000000"/>
                </a:solidFill>
                <a:latin typeface="楷体" panose="02010609060101010101" pitchFamily="49" charset="-122"/>
                <a:ea typeface="楷体" panose="02010609060101010101" pitchFamily="49" charset="-122"/>
              </a:rPr>
              <a:t>是</a:t>
            </a:r>
            <a:r>
              <a:rPr lang="zh-CN" altLang="en-US" sz="2800" b="1" dirty="0" smtClean="0">
                <a:solidFill>
                  <a:srgbClr val="000000"/>
                </a:solidFill>
                <a:latin typeface="楷体" panose="02010609060101010101" pitchFamily="49" charset="-122"/>
                <a:ea typeface="楷体" panose="02010609060101010101" pitchFamily="49" charset="-122"/>
              </a:rPr>
              <a:t>国家</a:t>
            </a:r>
            <a:r>
              <a:rPr lang="zh-CN" altLang="en-US" sz="2800" b="1" dirty="0">
                <a:solidFill>
                  <a:srgbClr val="000000"/>
                </a:solidFill>
                <a:latin typeface="楷体" panose="02010609060101010101" pitchFamily="49" charset="-122"/>
                <a:ea typeface="楷体" panose="02010609060101010101" pitchFamily="49" charset="-122"/>
              </a:rPr>
              <a:t>总体安全的重要组成部分。人民安全是国家安全的基石，防范化解重大疫情和突发公共卫生风险，事关国家安全和发展，事关社会政治大局稳定。要构建起强大的</a:t>
            </a:r>
            <a:r>
              <a:rPr lang="zh-CN" altLang="en-US" sz="2800" b="1" dirty="0">
                <a:solidFill>
                  <a:srgbClr val="FF0000"/>
                </a:solidFill>
                <a:latin typeface="楷体" panose="02010609060101010101" pitchFamily="49" charset="-122"/>
                <a:ea typeface="楷体" panose="02010609060101010101" pitchFamily="49" charset="-122"/>
              </a:rPr>
              <a:t>公共卫生体系</a:t>
            </a:r>
            <a:r>
              <a:rPr lang="zh-CN" altLang="en-US" sz="2800" b="1" dirty="0">
                <a:solidFill>
                  <a:srgbClr val="000000"/>
                </a:solidFill>
                <a:latin typeface="楷体" panose="02010609060101010101" pitchFamily="49" charset="-122"/>
                <a:ea typeface="楷体" panose="02010609060101010101" pitchFamily="49" charset="-122"/>
              </a:rPr>
              <a:t>，健全预警响应机制，全面提升防控和救治能力，织密防护网、筑牢筑实隔离墙，切实为维护人民健康提供有力保障。</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5" name="TextBox 16"/>
          <p:cNvSpPr txBox="1">
            <a:spLocks noChangeArrowheads="1"/>
          </p:cNvSpPr>
          <p:nvPr/>
        </p:nvSpPr>
        <p:spPr bwMode="auto">
          <a:xfrm>
            <a:off x="9076765" y="130783"/>
            <a:ext cx="2716306"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5</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lang="zh-CN" altLang="en-US" b="1" kern="0" dirty="0">
                <a:solidFill>
                  <a:srgbClr val="0000FF"/>
                </a:solidFill>
                <a:latin typeface="楷体_GB2312" pitchFamily="49" charset="-122"/>
                <a:ea typeface="楷体_GB2312" pitchFamily="49" charset="-122"/>
              </a:rPr>
              <a:t>生物</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安全</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pic>
        <p:nvPicPr>
          <p:cNvPr id="13314" name="Picture 2" descr="https://timgsa.baidu.com/timg?image&amp;quality=80&amp;size=b9999_10000&amp;sec=1603032062372&amp;di=b127ee008f30bad217a7021f33db9d4b&amp;imgtype=0&amp;src=http%3A%2F%2Fwww.zqwyw.com%2Fimages%2Ffiles%2F2020%2F03%2F158479799591707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928" y="1500560"/>
            <a:ext cx="3951674" cy="394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735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567081" y="3075471"/>
            <a:ext cx="6010835" cy="2308324"/>
          </a:xfrm>
          <a:prstGeom prst="rect">
            <a:avLst/>
          </a:prstGeom>
          <a:noFill/>
        </p:spPr>
        <p:txBody>
          <a:bodyPr wrap="square" rtlCol="0">
            <a:spAutoFit/>
          </a:bodyPr>
          <a:lstStyle/>
          <a:p>
            <a:r>
              <a:rPr lang="zh-CN" altLang="en-US" sz="2800" b="1" dirty="0" smtClean="0">
                <a:solidFill>
                  <a:srgbClr val="000000"/>
                </a:solidFill>
                <a:latin typeface="楷体" panose="02010609060101010101" pitchFamily="49" charset="-122"/>
                <a:ea typeface="楷体" panose="02010609060101010101" pitchFamily="49" charset="-122"/>
              </a:rPr>
              <a:t>    全球</a:t>
            </a:r>
            <a:r>
              <a:rPr lang="zh-CN" altLang="en-US" sz="2800" b="1" dirty="0">
                <a:solidFill>
                  <a:srgbClr val="000000"/>
                </a:solidFill>
                <a:latin typeface="楷体" panose="02010609060101010101" pitchFamily="49" charset="-122"/>
                <a:ea typeface="楷体" panose="02010609060101010101" pitchFamily="49" charset="-122"/>
              </a:rPr>
              <a:t>新冠肺炎疫情给</a:t>
            </a:r>
            <a:r>
              <a:rPr lang="zh-CN" altLang="en-US" sz="3200" b="1" dirty="0">
                <a:solidFill>
                  <a:srgbClr val="FF0000"/>
                </a:solidFill>
                <a:latin typeface="楷体" panose="02010609060101010101" pitchFamily="49" charset="-122"/>
                <a:ea typeface="楷体" panose="02010609060101010101" pitchFamily="49" charset="-122"/>
              </a:rPr>
              <a:t>粮食安全</a:t>
            </a:r>
            <a:r>
              <a:rPr lang="zh-CN" altLang="en-US" sz="2800" b="1" dirty="0">
                <a:solidFill>
                  <a:srgbClr val="000000"/>
                </a:solidFill>
                <a:latin typeface="楷体" panose="02010609060101010101" pitchFamily="49" charset="-122"/>
                <a:ea typeface="楷体" panose="02010609060101010101" pitchFamily="49" charset="-122"/>
              </a:rPr>
              <a:t>敲响警钟，对粮食安全始终要有危机意识，要坚决制止餐饮浪费行为，切实培养节约习惯，在全社会营造浪费可耻、节约为荣的氛围。</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5" name="TextBox 16"/>
          <p:cNvSpPr txBox="1">
            <a:spLocks noChangeArrowheads="1"/>
          </p:cNvSpPr>
          <p:nvPr/>
        </p:nvSpPr>
        <p:spPr bwMode="auto">
          <a:xfrm>
            <a:off x="9076765" y="130783"/>
            <a:ext cx="2716306"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noProof="0" dirty="0" smtClean="0">
                <a:solidFill>
                  <a:srgbClr val="0000FF"/>
                </a:solidFill>
                <a:latin typeface="楷体_GB2312" pitchFamily="49" charset="-122"/>
                <a:ea typeface="楷体_GB2312" pitchFamily="49" charset="-122"/>
              </a:rPr>
              <a:t>6</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lang="zh-CN" altLang="en-US" b="1" kern="0" noProof="0" dirty="0">
                <a:solidFill>
                  <a:srgbClr val="0000FF"/>
                </a:solidFill>
                <a:latin typeface="楷体_GB2312" pitchFamily="49" charset="-122"/>
                <a:ea typeface="楷体_GB2312" pitchFamily="49" charset="-122"/>
              </a:rPr>
              <a:t>粮食</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安全</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pic>
        <p:nvPicPr>
          <p:cNvPr id="14338" name="Picture 2" descr="https://timgsa.baidu.com/timg?image&amp;quality=80&amp;size=b9999_10000&amp;sec=1603032228963&amp;di=8be49503df2d4bee90bd50907e8f0e5c&amp;imgtype=0&amp;src=http%3A%2F%2F5b0988e595225.cdn.sohucs.com%2Fimages%2F20200510%2F960aeaed6af04acd8112b2b028525c0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74" y="1360424"/>
            <a:ext cx="4768667" cy="343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809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6483"/>
                    </a14:imgEffect>
                    <a14:imgEffect>
                      <a14:saturation sat="109000"/>
                    </a14:imgEffect>
                  </a14:imgLayer>
                </a14:imgProps>
              </a:ext>
              <a:ext uri="{28A0092B-C50C-407E-A947-70E740481C1C}">
                <a14:useLocalDpi xmlns:a14="http://schemas.microsoft.com/office/drawing/2010/main" val="0"/>
              </a:ext>
            </a:extLst>
          </a:blip>
          <a:stretch>
            <a:fillRect/>
          </a:stretch>
        </p:blipFill>
        <p:spPr>
          <a:xfrm>
            <a:off x="-1" y="6128793"/>
            <a:ext cx="12192001" cy="729208"/>
          </a:xfrm>
          <a:prstGeom prst="rect">
            <a:avLst/>
          </a:prstGeom>
        </p:spPr>
      </p:pic>
      <p:sp>
        <p:nvSpPr>
          <p:cNvPr id="8" name="Text Box 6"/>
          <p:cNvSpPr txBox="1">
            <a:spLocks noChangeArrowheads="1"/>
          </p:cNvSpPr>
          <p:nvPr/>
        </p:nvSpPr>
        <p:spPr bwMode="auto">
          <a:xfrm>
            <a:off x="2208538" y="1473373"/>
            <a:ext cx="78648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None/>
            </a:pPr>
            <a:r>
              <a:rPr lang="zh-CN" altLang="en-US" sz="3600" b="1" dirty="0">
                <a:solidFill>
                  <a:srgbClr val="0000FF"/>
                </a:solidFill>
                <a:latin typeface="黑体" pitchFamily="49" charset="-122"/>
                <a:ea typeface="黑体" pitchFamily="49" charset="-122"/>
              </a:rPr>
              <a:t>三</a:t>
            </a:r>
            <a:r>
              <a:rPr lang="zh-CN" altLang="en-US" sz="3600" b="1" dirty="0" smtClean="0">
                <a:solidFill>
                  <a:srgbClr val="0000FF"/>
                </a:solidFill>
                <a:latin typeface="黑体" pitchFamily="49" charset="-122"/>
                <a:ea typeface="黑体" pitchFamily="49" charset="-122"/>
              </a:rPr>
              <a:t>、贯彻落实总体国家安全观</a:t>
            </a:r>
            <a:endParaRPr lang="zh-CN" altLang="en-US" sz="3600" b="1" dirty="0">
              <a:solidFill>
                <a:srgbClr val="0000FF"/>
              </a:solidFill>
              <a:latin typeface="黑体" pitchFamily="49" charset="-122"/>
              <a:ea typeface="黑体" pitchFamily="49" charset="-122"/>
            </a:endParaRPr>
          </a:p>
        </p:txBody>
      </p:sp>
      <p:sp>
        <p:nvSpPr>
          <p:cNvPr id="9" name="文本框 3"/>
          <p:cNvSpPr txBox="1"/>
          <p:nvPr/>
        </p:nvSpPr>
        <p:spPr>
          <a:xfrm>
            <a:off x="833717" y="2775589"/>
            <a:ext cx="9923929" cy="1938992"/>
          </a:xfrm>
          <a:prstGeom prst="rect">
            <a:avLst/>
          </a:prstGeom>
          <a:noFill/>
        </p:spPr>
        <p:txBody>
          <a:bodyPr wrap="square" rtlCol="0">
            <a:spAutoFit/>
          </a:bodyPr>
          <a:lstStyle/>
          <a:p>
            <a:r>
              <a:rPr lang="zh-CN" altLang="en-US" sz="2800" b="1" dirty="0" smtClean="0">
                <a:solidFill>
                  <a:srgbClr val="000000"/>
                </a:solidFill>
                <a:latin typeface="楷体" panose="02010609060101010101" pitchFamily="49" charset="-122"/>
                <a:ea typeface="楷体" panose="02010609060101010101" pitchFamily="49" charset="-122"/>
              </a:rPr>
              <a:t>    </a:t>
            </a:r>
            <a:r>
              <a:rPr lang="zh-CN" altLang="en-US" sz="3600" b="1" dirty="0" smtClean="0">
                <a:solidFill>
                  <a:srgbClr val="FF0000"/>
                </a:solidFill>
                <a:latin typeface="楷体" panose="02010609060101010101" pitchFamily="49" charset="-122"/>
                <a:ea typeface="楷体" panose="02010609060101010101" pitchFamily="49" charset="-122"/>
              </a:rPr>
              <a:t>总体</a:t>
            </a:r>
            <a:r>
              <a:rPr lang="zh-CN" altLang="en-US" sz="3600" b="1" dirty="0">
                <a:solidFill>
                  <a:srgbClr val="FF0000"/>
                </a:solidFill>
                <a:latin typeface="楷体" panose="02010609060101010101" pitchFamily="49" charset="-122"/>
                <a:ea typeface="楷体" panose="02010609060101010101" pitchFamily="49" charset="-122"/>
              </a:rPr>
              <a:t>国家安全观</a:t>
            </a:r>
            <a:r>
              <a:rPr lang="zh-CN" altLang="en-US" sz="2800" b="1" dirty="0">
                <a:solidFill>
                  <a:srgbClr val="000000"/>
                </a:solidFill>
                <a:latin typeface="楷体" panose="02010609060101010101" pitchFamily="49" charset="-122"/>
                <a:ea typeface="楷体" panose="02010609060101010101" pitchFamily="49" charset="-122"/>
              </a:rPr>
              <a:t>是指坚持国家利益至上，以人民安全为宗旨，以政治安全为根本，以经济安全为基础，以军事、文化、社会安全为保障，以促进国际安全为依托，维护各领域国家安全，构建国家安全体系，走中国特色国家安全道路。</a:t>
            </a:r>
          </a:p>
        </p:txBody>
      </p:sp>
    </p:spTree>
    <p:extLst>
      <p:ext uri="{BB962C8B-B14F-4D97-AF65-F5344CB8AC3E}">
        <p14:creationId xmlns:p14="http://schemas.microsoft.com/office/powerpoint/2010/main" val="2256759423"/>
      </p:ext>
    </p:extLst>
  </p:cSld>
  <p:clrMapOvr>
    <a:masterClrMapping/>
  </p:clrMapOvr>
  <mc:AlternateContent xmlns:mc="http://schemas.openxmlformats.org/markup-compatibility/2006" xmlns:p14="http://schemas.microsoft.com/office/powerpoint/2010/main">
    <mc:Choice Requires="p14">
      <p:transition spd="slow">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4"/>
          <p:cNvSpPr txBox="1">
            <a:spLocks noChangeArrowheads="1"/>
          </p:cNvSpPr>
          <p:nvPr/>
        </p:nvSpPr>
        <p:spPr bwMode="auto">
          <a:xfrm>
            <a:off x="10482059" y="3299660"/>
            <a:ext cx="694421" cy="6617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00" dirty="0">
                <a:solidFill>
                  <a:srgbClr val="FFFFFF"/>
                </a:solidFill>
                <a:latin typeface="Impact" panose="020B0806030902050204" pitchFamily="34" charset="0"/>
              </a:rPr>
              <a:t>05</a:t>
            </a:r>
            <a:endParaRPr lang="zh-CN" altLang="en-US" sz="3700" dirty="0">
              <a:solidFill>
                <a:srgbClr val="FFFFFF"/>
              </a:solidFill>
              <a:latin typeface="Impact" panose="020B0806030902050204" pitchFamily="34" charset="0"/>
            </a:endParaRPr>
          </a:p>
        </p:txBody>
      </p:sp>
      <p:sp>
        <p:nvSpPr>
          <p:cNvPr id="10" name="TextBox 17"/>
          <p:cNvSpPr txBox="1">
            <a:spLocks noChangeArrowheads="1"/>
          </p:cNvSpPr>
          <p:nvPr/>
        </p:nvSpPr>
        <p:spPr bwMode="auto">
          <a:xfrm>
            <a:off x="8184310" y="3299660"/>
            <a:ext cx="676788" cy="661720"/>
          </a:xfrm>
          <a:prstGeom prst="rect">
            <a:avLst/>
          </a:prstGeom>
          <a:solidFill>
            <a:srgbClr val="C00000"/>
          </a:solidFill>
          <a:ln>
            <a:noFill/>
          </a:ln>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00" dirty="0">
                <a:solidFill>
                  <a:srgbClr val="FFFFFF"/>
                </a:solidFill>
                <a:latin typeface="Impact" panose="020B0806030902050204" pitchFamily="34" charset="0"/>
              </a:rPr>
              <a:t>04</a:t>
            </a:r>
            <a:endParaRPr lang="zh-CN" altLang="en-US" sz="3700" dirty="0">
              <a:solidFill>
                <a:srgbClr val="FFFFFF"/>
              </a:solidFill>
              <a:latin typeface="Impact" panose="020B0806030902050204" pitchFamily="34" charset="0"/>
            </a:endParaRPr>
          </a:p>
        </p:txBody>
      </p:sp>
      <p:sp>
        <p:nvSpPr>
          <p:cNvPr id="11" name="TextBox 22"/>
          <p:cNvSpPr txBox="1">
            <a:spLocks noChangeArrowheads="1"/>
          </p:cNvSpPr>
          <p:nvPr/>
        </p:nvSpPr>
        <p:spPr bwMode="auto">
          <a:xfrm>
            <a:off x="6025593" y="3299660"/>
            <a:ext cx="691215" cy="6617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00">
                <a:solidFill>
                  <a:srgbClr val="FFFFFF"/>
                </a:solidFill>
                <a:latin typeface="Impact" panose="020B0806030902050204" pitchFamily="34" charset="0"/>
              </a:rPr>
              <a:t>03</a:t>
            </a:r>
            <a:endParaRPr lang="zh-CN" altLang="en-US" sz="3700">
              <a:solidFill>
                <a:srgbClr val="FFFFFF"/>
              </a:solidFill>
              <a:latin typeface="Impact" panose="020B0806030902050204" pitchFamily="34" charset="0"/>
            </a:endParaRPr>
          </a:p>
        </p:txBody>
      </p:sp>
      <p:sp>
        <p:nvSpPr>
          <p:cNvPr id="12" name="TextBox 27"/>
          <p:cNvSpPr txBox="1">
            <a:spLocks noChangeArrowheads="1"/>
          </p:cNvSpPr>
          <p:nvPr/>
        </p:nvSpPr>
        <p:spPr bwMode="auto">
          <a:xfrm>
            <a:off x="3866873" y="3299660"/>
            <a:ext cx="678391" cy="661720"/>
          </a:xfrm>
          <a:prstGeom prst="rect">
            <a:avLst/>
          </a:prstGeom>
          <a:solidFill>
            <a:srgbClr val="C00000"/>
          </a:solidFill>
          <a:ln>
            <a:noFill/>
          </a:ln>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00" dirty="0">
                <a:solidFill>
                  <a:srgbClr val="FFFFFF"/>
                </a:solidFill>
                <a:latin typeface="Impact" panose="020B0806030902050204" pitchFamily="34" charset="0"/>
              </a:rPr>
              <a:t>02</a:t>
            </a:r>
            <a:endParaRPr lang="zh-CN" altLang="en-US" sz="3700" dirty="0">
              <a:solidFill>
                <a:srgbClr val="FFFFFF"/>
              </a:solidFill>
              <a:latin typeface="Impact" panose="020B0806030902050204" pitchFamily="34" charset="0"/>
            </a:endParaRPr>
          </a:p>
        </p:txBody>
      </p:sp>
      <p:sp>
        <p:nvSpPr>
          <p:cNvPr id="13" name="TextBox 33"/>
          <p:cNvSpPr txBox="1">
            <a:spLocks noChangeArrowheads="1"/>
          </p:cNvSpPr>
          <p:nvPr/>
        </p:nvSpPr>
        <p:spPr bwMode="auto">
          <a:xfrm>
            <a:off x="1709240" y="3299660"/>
            <a:ext cx="620683" cy="66172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3700" dirty="0">
                <a:solidFill>
                  <a:srgbClr val="FFFFFF"/>
                </a:solidFill>
                <a:latin typeface="Impact" panose="020B0806030902050204" pitchFamily="34" charset="0"/>
              </a:rPr>
              <a:t>01</a:t>
            </a:r>
            <a:endParaRPr lang="zh-CN" altLang="en-US" sz="3700" dirty="0">
              <a:solidFill>
                <a:srgbClr val="FFFFFF"/>
              </a:solidFill>
              <a:latin typeface="Impact" panose="020B0806030902050204" pitchFamily="34" charset="0"/>
            </a:endParaRPr>
          </a:p>
        </p:txBody>
      </p:sp>
      <p:cxnSp>
        <p:nvCxnSpPr>
          <p:cNvPr id="14" name="直接连接符 36"/>
          <p:cNvCxnSpPr>
            <a:cxnSpLocks noChangeShapeType="1"/>
          </p:cNvCxnSpPr>
          <p:nvPr/>
        </p:nvCxnSpPr>
        <p:spPr bwMode="auto">
          <a:xfrm flipV="1">
            <a:off x="431371" y="2043087"/>
            <a:ext cx="0" cy="1166554"/>
          </a:xfrm>
          <a:prstGeom prst="line">
            <a:avLst/>
          </a:prstGeom>
          <a:noFill/>
          <a:ln w="38100">
            <a:solidFill>
              <a:srgbClr val="E60010">
                <a:alpha val="98000"/>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15" name="矩形 1"/>
          <p:cNvSpPr>
            <a:spLocks noChangeArrowheads="1"/>
          </p:cNvSpPr>
          <p:nvPr/>
        </p:nvSpPr>
        <p:spPr bwMode="auto">
          <a:xfrm>
            <a:off x="431371" y="1899071"/>
            <a:ext cx="2159563"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nSpc>
                <a:spcPct val="150000"/>
              </a:lnSpc>
            </a:pPr>
            <a:r>
              <a:rPr lang="zh-CN" altLang="zh-CN" sz="2400" b="1" dirty="0">
                <a:solidFill>
                  <a:srgbClr val="0000FF"/>
                </a:solidFill>
                <a:latin typeface="微软雅黑" panose="020B0503020204020204" charset="-122"/>
                <a:ea typeface="微软雅黑" panose="020B0503020204020204" charset="-122"/>
              </a:rPr>
              <a:t>完善国家安全体</a:t>
            </a:r>
            <a:r>
              <a:rPr lang="zh-CN" altLang="zh-CN" sz="2400" b="1" dirty="0" smtClean="0">
                <a:solidFill>
                  <a:srgbClr val="0000FF"/>
                </a:solidFill>
                <a:latin typeface="微软雅黑" panose="020B0503020204020204" charset="-122"/>
                <a:ea typeface="微软雅黑" panose="020B0503020204020204" charset="-122"/>
              </a:rPr>
              <a:t>系</a:t>
            </a:r>
            <a:endParaRPr lang="en-US" altLang="zh-CN" sz="2400" b="1" dirty="0">
              <a:solidFill>
                <a:srgbClr val="0000FF"/>
              </a:solidFill>
              <a:latin typeface="微软雅黑" panose="020B0503020204020204" charset="-122"/>
              <a:ea typeface="微软雅黑" panose="020B0503020204020204" charset="-122"/>
            </a:endParaRPr>
          </a:p>
        </p:txBody>
      </p:sp>
      <p:cxnSp>
        <p:nvCxnSpPr>
          <p:cNvPr id="16" name="直接连接符 38"/>
          <p:cNvCxnSpPr>
            <a:cxnSpLocks noChangeShapeType="1"/>
          </p:cNvCxnSpPr>
          <p:nvPr/>
        </p:nvCxnSpPr>
        <p:spPr bwMode="auto">
          <a:xfrm flipV="1">
            <a:off x="2858693" y="4000533"/>
            <a:ext cx="0" cy="1166553"/>
          </a:xfrm>
          <a:prstGeom prst="line">
            <a:avLst/>
          </a:prstGeom>
          <a:noFill/>
          <a:ln w="38100">
            <a:solidFill>
              <a:schemeClr val="bg2">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17" name="矩形 1"/>
          <p:cNvSpPr>
            <a:spLocks noChangeArrowheads="1"/>
          </p:cNvSpPr>
          <p:nvPr/>
        </p:nvSpPr>
        <p:spPr bwMode="auto">
          <a:xfrm>
            <a:off x="3005948" y="4069171"/>
            <a:ext cx="2129947"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nSpc>
                <a:spcPct val="150000"/>
              </a:lnSpc>
            </a:pPr>
            <a:r>
              <a:rPr lang="zh-CN" altLang="zh-CN" sz="2400" b="1" dirty="0">
                <a:solidFill>
                  <a:srgbClr val="0000FF"/>
                </a:solidFill>
                <a:latin typeface="微软雅黑" panose="020B0503020204020204" charset="-122"/>
                <a:ea typeface="微软雅黑" panose="020B0503020204020204" charset="-122"/>
              </a:rPr>
              <a:t>健全公共安全体</a:t>
            </a:r>
            <a:r>
              <a:rPr lang="zh-CN" altLang="zh-CN" sz="2400" b="1" dirty="0" smtClean="0">
                <a:solidFill>
                  <a:srgbClr val="0000FF"/>
                </a:solidFill>
                <a:latin typeface="微软雅黑" panose="020B0503020204020204" charset="-122"/>
                <a:ea typeface="微软雅黑" panose="020B0503020204020204" charset="-122"/>
              </a:rPr>
              <a:t>系</a:t>
            </a:r>
            <a:endParaRPr lang="en-US" altLang="zh-CN" sz="2400" b="1" dirty="0">
              <a:solidFill>
                <a:srgbClr val="0000FF"/>
              </a:solidFill>
              <a:latin typeface="微软雅黑" panose="020B0503020204020204" charset="-122"/>
              <a:ea typeface="微软雅黑" panose="020B0503020204020204" charset="-122"/>
            </a:endParaRPr>
          </a:p>
        </p:txBody>
      </p:sp>
      <p:cxnSp>
        <p:nvCxnSpPr>
          <p:cNvPr id="18" name="直接连接符 40"/>
          <p:cNvCxnSpPr>
            <a:cxnSpLocks noChangeShapeType="1"/>
          </p:cNvCxnSpPr>
          <p:nvPr/>
        </p:nvCxnSpPr>
        <p:spPr bwMode="auto">
          <a:xfrm flipV="1">
            <a:off x="4963015" y="2030940"/>
            <a:ext cx="0" cy="1166554"/>
          </a:xfrm>
          <a:prstGeom prst="line">
            <a:avLst/>
          </a:prstGeom>
          <a:noFill/>
          <a:ln w="38100">
            <a:solidFill>
              <a:srgbClr val="FF0000">
                <a:alpha val="98000"/>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19" name="矩形 1"/>
          <p:cNvSpPr>
            <a:spLocks noChangeArrowheads="1"/>
          </p:cNvSpPr>
          <p:nvPr/>
        </p:nvSpPr>
        <p:spPr bwMode="auto">
          <a:xfrm>
            <a:off x="4989303" y="1799657"/>
            <a:ext cx="2354836"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nSpc>
                <a:spcPct val="150000"/>
              </a:lnSpc>
            </a:pPr>
            <a:r>
              <a:rPr lang="zh-CN" altLang="zh-CN" sz="2400" b="1" dirty="0">
                <a:solidFill>
                  <a:srgbClr val="0000FF"/>
                </a:solidFill>
                <a:latin typeface="微软雅黑" panose="020B0503020204020204" charset="-122"/>
                <a:ea typeface="微软雅黑" panose="020B0503020204020204" charset="-122"/>
              </a:rPr>
              <a:t>推进平安中国建</a:t>
            </a:r>
            <a:r>
              <a:rPr lang="zh-CN" altLang="zh-CN" sz="2400" b="1" dirty="0" smtClean="0">
                <a:solidFill>
                  <a:srgbClr val="0000FF"/>
                </a:solidFill>
                <a:latin typeface="微软雅黑" panose="020B0503020204020204" charset="-122"/>
                <a:ea typeface="微软雅黑" panose="020B0503020204020204" charset="-122"/>
              </a:rPr>
              <a:t>设</a:t>
            </a:r>
            <a:endParaRPr lang="en-US" altLang="zh-CN" sz="2400" b="1" dirty="0">
              <a:solidFill>
                <a:srgbClr val="0000FF"/>
              </a:solidFill>
              <a:latin typeface="微软雅黑" panose="020B0503020204020204" charset="-122"/>
              <a:ea typeface="微软雅黑" panose="020B0503020204020204" charset="-122"/>
            </a:endParaRPr>
          </a:p>
        </p:txBody>
      </p:sp>
      <p:cxnSp>
        <p:nvCxnSpPr>
          <p:cNvPr id="20" name="直接连接符 43"/>
          <p:cNvCxnSpPr>
            <a:cxnSpLocks noChangeShapeType="1"/>
          </p:cNvCxnSpPr>
          <p:nvPr/>
        </p:nvCxnSpPr>
        <p:spPr bwMode="auto">
          <a:xfrm flipV="1">
            <a:off x="7301292" y="4000533"/>
            <a:ext cx="0" cy="1166553"/>
          </a:xfrm>
          <a:prstGeom prst="line">
            <a:avLst/>
          </a:prstGeom>
          <a:noFill/>
          <a:ln w="38100">
            <a:solidFill>
              <a:schemeClr val="bg2">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21" name="矩形 1"/>
          <p:cNvSpPr>
            <a:spLocks noChangeArrowheads="1"/>
          </p:cNvSpPr>
          <p:nvPr/>
        </p:nvSpPr>
        <p:spPr bwMode="auto">
          <a:xfrm>
            <a:off x="7435976" y="4069171"/>
            <a:ext cx="2404440"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nSpc>
                <a:spcPct val="150000"/>
              </a:lnSpc>
            </a:pPr>
            <a:r>
              <a:rPr lang="zh-CN" altLang="zh-CN" sz="2400" b="1" dirty="0">
                <a:solidFill>
                  <a:srgbClr val="0000FF"/>
                </a:solidFill>
                <a:latin typeface="微软雅黑" panose="020B0503020204020204" charset="-122"/>
                <a:ea typeface="微软雅黑" panose="020B0503020204020204" charset="-122"/>
              </a:rPr>
              <a:t>加强国家安全能力建</a:t>
            </a:r>
            <a:r>
              <a:rPr lang="zh-CN" altLang="zh-CN" sz="2400" b="1" dirty="0" smtClean="0">
                <a:solidFill>
                  <a:srgbClr val="0000FF"/>
                </a:solidFill>
                <a:latin typeface="微软雅黑" panose="020B0503020204020204" charset="-122"/>
                <a:ea typeface="微软雅黑" panose="020B0503020204020204" charset="-122"/>
              </a:rPr>
              <a:t>设</a:t>
            </a:r>
            <a:endParaRPr lang="zh-CN" altLang="en-US" sz="2400" b="1" dirty="0">
              <a:solidFill>
                <a:schemeClr val="tx1">
                  <a:lumMod val="75000"/>
                  <a:lumOff val="25000"/>
                </a:schemeClr>
              </a:solidFill>
              <a:latin typeface="微软雅黑" panose="020B0503020204020204" charset="-122"/>
              <a:ea typeface="微软雅黑" panose="020B0503020204020204" charset="-122"/>
            </a:endParaRPr>
          </a:p>
        </p:txBody>
      </p:sp>
      <p:cxnSp>
        <p:nvCxnSpPr>
          <p:cNvPr id="22" name="直接连接符 51"/>
          <p:cNvCxnSpPr>
            <a:cxnSpLocks noChangeShapeType="1"/>
          </p:cNvCxnSpPr>
          <p:nvPr/>
        </p:nvCxnSpPr>
        <p:spPr bwMode="auto">
          <a:xfrm flipV="1">
            <a:off x="9490276" y="2031314"/>
            <a:ext cx="0" cy="1166554"/>
          </a:xfrm>
          <a:prstGeom prst="line">
            <a:avLst/>
          </a:prstGeom>
          <a:noFill/>
          <a:ln w="38100">
            <a:solidFill>
              <a:srgbClr val="FF0000">
                <a:alpha val="98000"/>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23" name="矩形 1"/>
          <p:cNvSpPr>
            <a:spLocks noChangeArrowheads="1"/>
          </p:cNvSpPr>
          <p:nvPr/>
        </p:nvSpPr>
        <p:spPr bwMode="auto">
          <a:xfrm>
            <a:off x="9467714" y="1809083"/>
            <a:ext cx="2292916" cy="123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nSpc>
                <a:spcPct val="150000"/>
              </a:lnSpc>
            </a:pPr>
            <a:r>
              <a:rPr lang="zh-CN" altLang="zh-CN" sz="2400" b="1" dirty="0">
                <a:solidFill>
                  <a:srgbClr val="0000FF"/>
                </a:solidFill>
                <a:latin typeface="微软雅黑" panose="020B0503020204020204" charset="-122"/>
                <a:ea typeface="微软雅黑" panose="020B0503020204020204" charset="-122"/>
              </a:rPr>
              <a:t>加强国家安全教</a:t>
            </a:r>
            <a:r>
              <a:rPr lang="zh-CN" altLang="zh-CN" sz="2400" b="1" dirty="0" smtClean="0">
                <a:solidFill>
                  <a:srgbClr val="0000FF"/>
                </a:solidFill>
                <a:latin typeface="微软雅黑" panose="020B0503020204020204" charset="-122"/>
                <a:ea typeface="微软雅黑" panose="020B0503020204020204" charset="-122"/>
              </a:rPr>
              <a:t>育</a:t>
            </a:r>
            <a:endParaRPr lang="en-US" altLang="zh-CN" sz="2400" b="1" dirty="0">
              <a:solidFill>
                <a:srgbClr val="0000FF"/>
              </a:solidFill>
              <a:latin typeface="微软雅黑" panose="020B0503020204020204" charset="-122"/>
              <a:ea typeface="微软雅黑" panose="020B0503020204020204" charset="-122"/>
            </a:endParaRPr>
          </a:p>
        </p:txBody>
      </p:sp>
      <p:cxnSp>
        <p:nvCxnSpPr>
          <p:cNvPr id="24" name="直接连接符 36"/>
          <p:cNvCxnSpPr>
            <a:cxnSpLocks noChangeShapeType="1"/>
            <a:stCxn id="13" idx="1"/>
          </p:cNvCxnSpPr>
          <p:nvPr/>
        </p:nvCxnSpPr>
        <p:spPr bwMode="auto">
          <a:xfrm flipH="1" flipV="1">
            <a:off x="431371" y="3195217"/>
            <a:ext cx="1277869" cy="435303"/>
          </a:xfrm>
          <a:prstGeom prst="line">
            <a:avLst/>
          </a:prstGeom>
          <a:noFill/>
          <a:ln w="38100">
            <a:solidFill>
              <a:srgbClr val="E60010">
                <a:alpha val="98000"/>
              </a:srgbClr>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25" name="直接连接符 38"/>
          <p:cNvCxnSpPr>
            <a:cxnSpLocks noChangeShapeType="1"/>
            <a:endCxn id="12" idx="1"/>
          </p:cNvCxnSpPr>
          <p:nvPr/>
        </p:nvCxnSpPr>
        <p:spPr bwMode="auto">
          <a:xfrm flipV="1">
            <a:off x="2858693" y="3630520"/>
            <a:ext cx="1008180" cy="370012"/>
          </a:xfrm>
          <a:prstGeom prst="line">
            <a:avLst/>
          </a:prstGeom>
          <a:noFill/>
          <a:ln w="38100">
            <a:solidFill>
              <a:schemeClr val="bg2">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26" name="直接连接符 40"/>
          <p:cNvCxnSpPr>
            <a:cxnSpLocks noChangeShapeType="1"/>
            <a:stCxn id="11" idx="1"/>
          </p:cNvCxnSpPr>
          <p:nvPr/>
        </p:nvCxnSpPr>
        <p:spPr bwMode="auto">
          <a:xfrm flipH="1" flipV="1">
            <a:off x="4963017" y="3197494"/>
            <a:ext cx="1062576" cy="433026"/>
          </a:xfrm>
          <a:prstGeom prst="line">
            <a:avLst/>
          </a:prstGeom>
          <a:noFill/>
          <a:ln w="38100">
            <a:solidFill>
              <a:srgbClr val="FF0000">
                <a:alpha val="98000"/>
              </a:srgbClr>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27" name="直接连接符 43"/>
          <p:cNvCxnSpPr>
            <a:cxnSpLocks noChangeShapeType="1"/>
            <a:endCxn id="10" idx="1"/>
          </p:cNvCxnSpPr>
          <p:nvPr/>
        </p:nvCxnSpPr>
        <p:spPr bwMode="auto">
          <a:xfrm flipV="1">
            <a:off x="7301293" y="3630520"/>
            <a:ext cx="883017" cy="370012"/>
          </a:xfrm>
          <a:prstGeom prst="line">
            <a:avLst/>
          </a:prstGeom>
          <a:noFill/>
          <a:ln w="38100">
            <a:solidFill>
              <a:schemeClr val="bg2">
                <a:lumMod val="75000"/>
                <a:alpha val="98000"/>
              </a:schemeClr>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28" name="直接连接符 51"/>
          <p:cNvCxnSpPr>
            <a:cxnSpLocks noChangeShapeType="1"/>
            <a:stCxn id="9" idx="1"/>
          </p:cNvCxnSpPr>
          <p:nvPr/>
        </p:nvCxnSpPr>
        <p:spPr bwMode="auto">
          <a:xfrm flipH="1" flipV="1">
            <a:off x="9510691" y="3197868"/>
            <a:ext cx="971368" cy="432652"/>
          </a:xfrm>
          <a:prstGeom prst="line">
            <a:avLst/>
          </a:prstGeom>
          <a:noFill/>
          <a:ln w="38100">
            <a:solidFill>
              <a:srgbClr val="FF0000">
                <a:alpha val="98000"/>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60908151"/>
      </p:ext>
    </p:extLst>
  </p:cSld>
  <p:clrMapOvr>
    <a:masterClrMapping/>
  </p:clrMapOvr>
  <mc:AlternateContent xmlns:mc="http://schemas.openxmlformats.org/markup-compatibility/2006" xmlns:p14="http://schemas.microsoft.com/office/powerpoint/2010/main">
    <mc:Choice Requires="p14">
      <p:transition spd="slow">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par>
                          <p:cTn id="17" fill="hold">
                            <p:stCondLst>
                              <p:cond delay="15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5"/>
                                        </p:tgtEl>
                                        <p:attrNameLst>
                                          <p:attrName>style.visibility</p:attrName>
                                        </p:attrNameLst>
                                      </p:cBhvr>
                                      <p:to>
                                        <p:strVal val="visible"/>
                                      </p:to>
                                    </p:set>
                                    <p:anim calcmode="discrete" valueType="clr">
                                      <p:cBhvr override="childStyle">
                                        <p:cTn id="2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5"/>
                                        </p:tgtEl>
                                        <p:attrNameLst>
                                          <p:attrName>fillcolor</p:attrName>
                                        </p:attrNameLst>
                                      </p:cBhvr>
                                      <p:tavLst>
                                        <p:tav tm="0">
                                          <p:val>
                                            <p:clrVal>
                                              <a:schemeClr val="accent2"/>
                                            </p:clrVal>
                                          </p:val>
                                        </p:tav>
                                        <p:tav tm="50000">
                                          <p:val>
                                            <p:clrVal>
                                              <a:schemeClr val="hlink"/>
                                            </p:clrVal>
                                          </p:val>
                                        </p:tav>
                                      </p:tavLst>
                                    </p:anim>
                                    <p:set>
                                      <p:cBhvr>
                                        <p:cTn id="22" dur="80"/>
                                        <p:tgtEl>
                                          <p:spTgt spid="15"/>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2" presetClass="entr" presetSubtype="2"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right)">
                                      <p:cBhvr>
                                        <p:cTn id="32" dur="500"/>
                                        <p:tgtEl>
                                          <p:spTgt spid="25"/>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childTnLst>
                          </p:cTn>
                        </p:par>
                        <p:par>
                          <p:cTn id="37" fill="hold">
                            <p:stCondLst>
                              <p:cond delay="150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17"/>
                                        </p:tgtEl>
                                        <p:attrNameLst>
                                          <p:attrName>style.visibility</p:attrName>
                                        </p:attrNameLst>
                                      </p:cBhvr>
                                      <p:to>
                                        <p:strVal val="visible"/>
                                      </p:to>
                                    </p:set>
                                    <p:anim calcmode="discrete" valueType="clr">
                                      <p:cBhvr override="childStyle">
                                        <p:cTn id="40"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7"/>
                                        </p:tgtEl>
                                        <p:attrNameLst>
                                          <p:attrName>fillcolor</p:attrName>
                                        </p:attrNameLst>
                                      </p:cBhvr>
                                      <p:tavLst>
                                        <p:tav tm="0">
                                          <p:val>
                                            <p:clrVal>
                                              <a:schemeClr val="accent2"/>
                                            </p:clrVal>
                                          </p:val>
                                        </p:tav>
                                        <p:tav tm="50000">
                                          <p:val>
                                            <p:clrVal>
                                              <a:schemeClr val="hlink"/>
                                            </p:clrVal>
                                          </p:val>
                                        </p:tav>
                                      </p:tavLst>
                                    </p:anim>
                                    <p:set>
                                      <p:cBhvr>
                                        <p:cTn id="42" dur="80"/>
                                        <p:tgtEl>
                                          <p:spTgt spid="17"/>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childTnLst>
                                </p:cTn>
                              </p:par>
                            </p:childTnLst>
                          </p:cTn>
                        </p:par>
                        <p:par>
                          <p:cTn id="49" fill="hold">
                            <p:stCondLst>
                              <p:cond delay="500"/>
                            </p:stCondLst>
                            <p:childTnLst>
                              <p:par>
                                <p:cTn id="50" presetID="22" presetClass="entr" presetSubtype="2"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right)">
                                      <p:cBhvr>
                                        <p:cTn id="52" dur="500"/>
                                        <p:tgtEl>
                                          <p:spTgt spid="26"/>
                                        </p:tgtEl>
                                      </p:cBhvr>
                                    </p:animEffect>
                                  </p:childTnLst>
                                </p:cTn>
                              </p:par>
                            </p:childTnLst>
                          </p:cTn>
                        </p:par>
                        <p:par>
                          <p:cTn id="53" fill="hold">
                            <p:stCondLst>
                              <p:cond delay="1000"/>
                            </p:stCondLst>
                            <p:childTnLst>
                              <p:par>
                                <p:cTn id="54" presetID="22" presetClass="entr" presetSubtype="4"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500"/>
                                        <p:tgtEl>
                                          <p:spTgt spid="18"/>
                                        </p:tgtEl>
                                      </p:cBhvr>
                                    </p:animEffect>
                                  </p:childTnLst>
                                </p:cTn>
                              </p:par>
                            </p:childTnLst>
                          </p:cTn>
                        </p:par>
                        <p:par>
                          <p:cTn id="57" fill="hold">
                            <p:stCondLst>
                              <p:cond delay="1500"/>
                            </p:stCondLst>
                            <p:childTnLst>
                              <p:par>
                                <p:cTn id="58" presetID="27" presetClass="entr" presetSubtype="0" fill="hold" grpId="0" nodeType="afterEffect">
                                  <p:stCondLst>
                                    <p:cond delay="0"/>
                                  </p:stCondLst>
                                  <p:iterate type="lt">
                                    <p:tmPct val="50000"/>
                                  </p:iterate>
                                  <p:childTnLst>
                                    <p:set>
                                      <p:cBhvr>
                                        <p:cTn id="59" dur="1" fill="hold">
                                          <p:stCondLst>
                                            <p:cond delay="0"/>
                                          </p:stCondLst>
                                        </p:cTn>
                                        <p:tgtEl>
                                          <p:spTgt spid="19"/>
                                        </p:tgtEl>
                                        <p:attrNameLst>
                                          <p:attrName>style.visibility</p:attrName>
                                        </p:attrNameLst>
                                      </p:cBhvr>
                                      <p:to>
                                        <p:strVal val="visible"/>
                                      </p:to>
                                    </p:set>
                                    <p:anim calcmode="discrete" valueType="clr">
                                      <p:cBhvr override="childStyle">
                                        <p:cTn id="60"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9"/>
                                        </p:tgtEl>
                                        <p:attrNameLst>
                                          <p:attrName>fillcolor</p:attrName>
                                        </p:attrNameLst>
                                      </p:cBhvr>
                                      <p:tavLst>
                                        <p:tav tm="0">
                                          <p:val>
                                            <p:clrVal>
                                              <a:schemeClr val="accent2"/>
                                            </p:clrVal>
                                          </p:val>
                                        </p:tav>
                                        <p:tav tm="50000">
                                          <p:val>
                                            <p:clrVal>
                                              <a:schemeClr val="hlink"/>
                                            </p:clrVal>
                                          </p:val>
                                        </p:tav>
                                      </p:tavLst>
                                    </p:anim>
                                    <p:set>
                                      <p:cBhvr>
                                        <p:cTn id="62" dur="80"/>
                                        <p:tgtEl>
                                          <p:spTgt spid="19"/>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childTnLst>
                                </p:cTn>
                              </p:par>
                            </p:childTnLst>
                          </p:cTn>
                        </p:par>
                        <p:par>
                          <p:cTn id="69" fill="hold">
                            <p:stCondLst>
                              <p:cond delay="500"/>
                            </p:stCondLst>
                            <p:childTnLst>
                              <p:par>
                                <p:cTn id="70" presetID="22" presetClass="entr" presetSubtype="2"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right)">
                                      <p:cBhvr>
                                        <p:cTn id="72" dur="500"/>
                                        <p:tgtEl>
                                          <p:spTgt spid="27"/>
                                        </p:tgtEl>
                                      </p:cBhvr>
                                    </p:animEffect>
                                  </p:childTnLst>
                                </p:cTn>
                              </p:par>
                            </p:childTnLst>
                          </p:cTn>
                        </p:par>
                        <p:par>
                          <p:cTn id="73" fill="hold">
                            <p:stCondLst>
                              <p:cond delay="1000"/>
                            </p:stCondLst>
                            <p:childTnLst>
                              <p:par>
                                <p:cTn id="74" presetID="22" presetClass="entr" presetSubtype="1"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up)">
                                      <p:cBhvr>
                                        <p:cTn id="76" dur="500"/>
                                        <p:tgtEl>
                                          <p:spTgt spid="20"/>
                                        </p:tgtEl>
                                      </p:cBhvr>
                                    </p:animEffect>
                                  </p:childTnLst>
                                </p:cTn>
                              </p:par>
                            </p:childTnLst>
                          </p:cTn>
                        </p:par>
                        <p:par>
                          <p:cTn id="77" fill="hold">
                            <p:stCondLst>
                              <p:cond delay="1500"/>
                            </p:stCondLst>
                            <p:childTnLst>
                              <p:par>
                                <p:cTn id="78" presetID="27" presetClass="entr" presetSubtype="0" fill="hold" grpId="0" nodeType="afterEffect">
                                  <p:stCondLst>
                                    <p:cond delay="0"/>
                                  </p:stCondLst>
                                  <p:iterate type="lt">
                                    <p:tmPct val="50000"/>
                                  </p:iterate>
                                  <p:childTnLst>
                                    <p:set>
                                      <p:cBhvr>
                                        <p:cTn id="79" dur="1" fill="hold">
                                          <p:stCondLst>
                                            <p:cond delay="0"/>
                                          </p:stCondLst>
                                        </p:cTn>
                                        <p:tgtEl>
                                          <p:spTgt spid="21"/>
                                        </p:tgtEl>
                                        <p:attrNameLst>
                                          <p:attrName>style.visibility</p:attrName>
                                        </p:attrNameLst>
                                      </p:cBhvr>
                                      <p:to>
                                        <p:strVal val="visible"/>
                                      </p:to>
                                    </p:set>
                                    <p:anim calcmode="discrete" valueType="clr">
                                      <p:cBhvr override="childStyle">
                                        <p:cTn id="80"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21"/>
                                        </p:tgtEl>
                                        <p:attrNameLst>
                                          <p:attrName>fillcolor</p:attrName>
                                        </p:attrNameLst>
                                      </p:cBhvr>
                                      <p:tavLst>
                                        <p:tav tm="0">
                                          <p:val>
                                            <p:clrVal>
                                              <a:schemeClr val="accent2"/>
                                            </p:clrVal>
                                          </p:val>
                                        </p:tav>
                                        <p:tav tm="50000">
                                          <p:val>
                                            <p:clrVal>
                                              <a:schemeClr val="hlink"/>
                                            </p:clrVal>
                                          </p:val>
                                        </p:tav>
                                      </p:tavLst>
                                    </p:anim>
                                    <p:set>
                                      <p:cBhvr>
                                        <p:cTn id="82" dur="80"/>
                                        <p:tgtEl>
                                          <p:spTgt spid="21"/>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23" presetClass="entr" presetSubtype="16"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500" fill="hold"/>
                                        <p:tgtEl>
                                          <p:spTgt spid="9"/>
                                        </p:tgtEl>
                                        <p:attrNameLst>
                                          <p:attrName>ppt_w</p:attrName>
                                        </p:attrNameLst>
                                      </p:cBhvr>
                                      <p:tavLst>
                                        <p:tav tm="0">
                                          <p:val>
                                            <p:fltVal val="0"/>
                                          </p:val>
                                        </p:tav>
                                        <p:tav tm="100000">
                                          <p:val>
                                            <p:strVal val="#ppt_w"/>
                                          </p:val>
                                        </p:tav>
                                      </p:tavLst>
                                    </p:anim>
                                    <p:anim calcmode="lin" valueType="num">
                                      <p:cBhvr>
                                        <p:cTn id="88" dur="500" fill="hold"/>
                                        <p:tgtEl>
                                          <p:spTgt spid="9"/>
                                        </p:tgtEl>
                                        <p:attrNameLst>
                                          <p:attrName>ppt_h</p:attrName>
                                        </p:attrNameLst>
                                      </p:cBhvr>
                                      <p:tavLst>
                                        <p:tav tm="0">
                                          <p:val>
                                            <p:fltVal val="0"/>
                                          </p:val>
                                        </p:tav>
                                        <p:tav tm="100000">
                                          <p:val>
                                            <p:strVal val="#ppt_h"/>
                                          </p:val>
                                        </p:tav>
                                      </p:tavLst>
                                    </p:anim>
                                  </p:childTnLst>
                                </p:cTn>
                              </p:par>
                            </p:childTnLst>
                          </p:cTn>
                        </p:par>
                        <p:par>
                          <p:cTn id="89" fill="hold">
                            <p:stCondLst>
                              <p:cond delay="500"/>
                            </p:stCondLst>
                            <p:childTnLst>
                              <p:par>
                                <p:cTn id="90" presetID="22" presetClass="entr" presetSubtype="4"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down)">
                                      <p:cBhvr>
                                        <p:cTn id="92" dur="500"/>
                                        <p:tgtEl>
                                          <p:spTgt spid="28"/>
                                        </p:tgtEl>
                                      </p:cBhvr>
                                    </p:animEffect>
                                  </p:childTnLst>
                                </p:cTn>
                              </p:par>
                            </p:childTnLst>
                          </p:cTn>
                        </p:par>
                        <p:par>
                          <p:cTn id="93" fill="hold">
                            <p:stCondLst>
                              <p:cond delay="1000"/>
                            </p:stCondLst>
                            <p:childTnLst>
                              <p:par>
                                <p:cTn id="94" presetID="22" presetClass="entr" presetSubtype="4" fill="hold"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wipe(down)">
                                      <p:cBhvr>
                                        <p:cTn id="96" dur="500"/>
                                        <p:tgtEl>
                                          <p:spTgt spid="22"/>
                                        </p:tgtEl>
                                      </p:cBhvr>
                                    </p:animEffect>
                                  </p:childTnLst>
                                </p:cTn>
                              </p:par>
                            </p:childTnLst>
                          </p:cTn>
                        </p:par>
                        <p:par>
                          <p:cTn id="97" fill="hold">
                            <p:stCondLst>
                              <p:cond delay="1500"/>
                            </p:stCondLst>
                            <p:childTnLst>
                              <p:par>
                                <p:cTn id="98" presetID="27" presetClass="entr" presetSubtype="0" fill="hold" grpId="0" nodeType="afterEffect">
                                  <p:stCondLst>
                                    <p:cond delay="0"/>
                                  </p:stCondLst>
                                  <p:iterate type="lt">
                                    <p:tmPct val="50000"/>
                                  </p:iterate>
                                  <p:childTnLst>
                                    <p:set>
                                      <p:cBhvr>
                                        <p:cTn id="99" dur="1" fill="hold">
                                          <p:stCondLst>
                                            <p:cond delay="0"/>
                                          </p:stCondLst>
                                        </p:cTn>
                                        <p:tgtEl>
                                          <p:spTgt spid="23"/>
                                        </p:tgtEl>
                                        <p:attrNameLst>
                                          <p:attrName>style.visibility</p:attrName>
                                        </p:attrNameLst>
                                      </p:cBhvr>
                                      <p:to>
                                        <p:strVal val="visible"/>
                                      </p:to>
                                    </p:set>
                                    <p:anim calcmode="discrete" valueType="clr">
                                      <p:cBhvr override="childStyle">
                                        <p:cTn id="100"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101" dur="80"/>
                                        <p:tgtEl>
                                          <p:spTgt spid="23"/>
                                        </p:tgtEl>
                                        <p:attrNameLst>
                                          <p:attrName>fillcolor</p:attrName>
                                        </p:attrNameLst>
                                      </p:cBhvr>
                                      <p:tavLst>
                                        <p:tav tm="0">
                                          <p:val>
                                            <p:clrVal>
                                              <a:schemeClr val="accent2"/>
                                            </p:clrVal>
                                          </p:val>
                                        </p:tav>
                                        <p:tav tm="50000">
                                          <p:val>
                                            <p:clrVal>
                                              <a:schemeClr val="hlink"/>
                                            </p:clrVal>
                                          </p:val>
                                        </p:tav>
                                      </p:tavLst>
                                    </p:anim>
                                    <p:set>
                                      <p:cBhvr>
                                        <p:cTn id="102"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p:bldP spid="17" grpId="0"/>
      <p:bldP spid="19" grpId="0"/>
      <p:bldP spid="21"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688697" y="2579310"/>
            <a:ext cx="2025344" cy="1714512"/>
          </a:xfrm>
          <a:prstGeom prst="roundRect">
            <a:avLst>
              <a:gd name="adj" fmla="val 7465"/>
            </a:avLst>
          </a:prstGeom>
        </p:spPr>
        <p:style>
          <a:lnRef idx="2">
            <a:schemeClr val="accent1"/>
          </a:lnRef>
          <a:fillRef idx="1">
            <a:schemeClr val="lt1"/>
          </a:fillRef>
          <a:effectRef idx="0">
            <a:schemeClr val="accent1"/>
          </a:effectRef>
          <a:fontRef idx="minor">
            <a:schemeClr val="dk1"/>
          </a:fontRef>
        </p:style>
        <p:txBody>
          <a:bodyPr lIns="98466" tIns="49233" rIns="98466" bIns="49233" rtlCol="0" anchor="ctr"/>
          <a:lstStyle/>
          <a:p>
            <a:pPr algn="ctr"/>
            <a:r>
              <a:rPr lang="zh-CN" altLang="en-US" sz="4000" b="1" dirty="0" smtClean="0">
                <a:solidFill>
                  <a:srgbClr val="000000"/>
                </a:solidFill>
                <a:latin typeface="黑体" panose="02010609060101010101" pitchFamily="49" charset="-122"/>
                <a:ea typeface="黑体" panose="02010609060101010101" pitchFamily="49" charset="-122"/>
              </a:rPr>
              <a:t>统</a:t>
            </a:r>
            <a:endParaRPr lang="en-US" altLang="zh-CN" sz="4000" b="1" dirty="0" smtClean="0">
              <a:solidFill>
                <a:srgbClr val="000000"/>
              </a:solidFill>
              <a:latin typeface="黑体" panose="02010609060101010101" pitchFamily="49" charset="-122"/>
              <a:ea typeface="黑体" panose="02010609060101010101" pitchFamily="49" charset="-122"/>
            </a:endParaRPr>
          </a:p>
          <a:p>
            <a:pPr algn="ctr"/>
            <a:r>
              <a:rPr lang="zh-CN" altLang="en-US" sz="4000" b="1" dirty="0" smtClean="0">
                <a:solidFill>
                  <a:srgbClr val="000000"/>
                </a:solidFill>
                <a:latin typeface="黑体" panose="02010609060101010101" pitchFamily="49" charset="-122"/>
                <a:ea typeface="黑体" panose="02010609060101010101" pitchFamily="49" charset="-122"/>
              </a:rPr>
              <a:t>筹</a:t>
            </a:r>
            <a:endParaRPr lang="zh-CN" altLang="en-US" sz="4000" b="1" dirty="0">
              <a:solidFill>
                <a:srgbClr val="000000"/>
              </a:solidFill>
              <a:latin typeface="黑体" panose="02010609060101010101" pitchFamily="49" charset="-122"/>
              <a:ea typeface="黑体" panose="02010609060101010101" pitchFamily="49" charset="-122"/>
            </a:endParaRPr>
          </a:p>
        </p:txBody>
      </p:sp>
      <p:sp>
        <p:nvSpPr>
          <p:cNvPr id="7" name="圆角矩形 6"/>
          <p:cNvSpPr/>
          <p:nvPr/>
        </p:nvSpPr>
        <p:spPr>
          <a:xfrm>
            <a:off x="4301927" y="2092691"/>
            <a:ext cx="6000792" cy="2928958"/>
          </a:xfrm>
          <a:prstGeom prst="roundRect">
            <a:avLst>
              <a:gd name="adj" fmla="val 7465"/>
            </a:avLst>
          </a:prstGeom>
        </p:spPr>
        <p:style>
          <a:lnRef idx="2">
            <a:schemeClr val="accent1"/>
          </a:lnRef>
          <a:fillRef idx="1">
            <a:schemeClr val="lt1"/>
          </a:fillRef>
          <a:effectRef idx="0">
            <a:schemeClr val="accent1"/>
          </a:effectRef>
          <a:fontRef idx="minor">
            <a:schemeClr val="dk1"/>
          </a:fontRef>
        </p:style>
        <p:txBody>
          <a:bodyPr lIns="98466" tIns="49233" rIns="98466" bIns="49233" rtlCol="0" anchor="ctr"/>
          <a:lstStyle/>
          <a:p>
            <a:pPr algn="ctr"/>
            <a:r>
              <a:rPr lang="zh-CN" altLang="en-US" sz="2800" b="1" dirty="0" smtClean="0">
                <a:solidFill>
                  <a:srgbClr val="000000"/>
                </a:solidFill>
                <a:latin typeface="楷体" panose="02010609060101010101" pitchFamily="49" charset="-122"/>
                <a:ea typeface="楷体" panose="02010609060101010101" pitchFamily="49" charset="-122"/>
              </a:rPr>
              <a:t>外部安全和内部安全</a:t>
            </a:r>
            <a:endParaRPr lang="en-US" altLang="zh-CN" sz="2800" b="1" dirty="0" smtClean="0">
              <a:solidFill>
                <a:srgbClr val="000000"/>
              </a:solidFill>
              <a:latin typeface="楷体" panose="02010609060101010101" pitchFamily="49" charset="-122"/>
              <a:ea typeface="楷体" panose="02010609060101010101" pitchFamily="49" charset="-122"/>
            </a:endParaRPr>
          </a:p>
          <a:p>
            <a:pPr algn="ctr"/>
            <a:r>
              <a:rPr lang="zh-CN" altLang="en-US" sz="2800" b="1" dirty="0" smtClean="0">
                <a:solidFill>
                  <a:srgbClr val="000000"/>
                </a:solidFill>
                <a:latin typeface="楷体" panose="02010609060101010101" pitchFamily="49" charset="-122"/>
                <a:ea typeface="楷体" panose="02010609060101010101" pitchFamily="49" charset="-122"/>
              </a:rPr>
              <a:t>国土安全和国民安全</a:t>
            </a:r>
            <a:endParaRPr lang="en-US" altLang="zh-CN" sz="2800" b="1" dirty="0" smtClean="0">
              <a:solidFill>
                <a:srgbClr val="000000"/>
              </a:solidFill>
              <a:latin typeface="楷体" panose="02010609060101010101" pitchFamily="49" charset="-122"/>
              <a:ea typeface="楷体" panose="02010609060101010101" pitchFamily="49" charset="-122"/>
            </a:endParaRPr>
          </a:p>
          <a:p>
            <a:pPr algn="ctr"/>
            <a:r>
              <a:rPr lang="zh-CN" altLang="en-US" sz="2800" b="1" dirty="0" smtClean="0">
                <a:solidFill>
                  <a:srgbClr val="000000"/>
                </a:solidFill>
                <a:latin typeface="楷体" panose="02010609060101010101" pitchFamily="49" charset="-122"/>
                <a:ea typeface="楷体" panose="02010609060101010101" pitchFamily="49" charset="-122"/>
              </a:rPr>
              <a:t>传统安全和非传统安全</a:t>
            </a:r>
            <a:endParaRPr lang="en-US" altLang="zh-CN" sz="2800" b="1" dirty="0" smtClean="0">
              <a:solidFill>
                <a:srgbClr val="000000"/>
              </a:solidFill>
              <a:latin typeface="楷体" panose="02010609060101010101" pitchFamily="49" charset="-122"/>
              <a:ea typeface="楷体" panose="02010609060101010101" pitchFamily="49" charset="-122"/>
            </a:endParaRPr>
          </a:p>
          <a:p>
            <a:pPr algn="ctr"/>
            <a:r>
              <a:rPr lang="zh-CN" altLang="en-US" sz="2800" b="1" dirty="0" smtClean="0">
                <a:solidFill>
                  <a:srgbClr val="000000"/>
                </a:solidFill>
                <a:latin typeface="楷体" panose="02010609060101010101" pitchFamily="49" charset="-122"/>
                <a:ea typeface="楷体" panose="02010609060101010101" pitchFamily="49" charset="-122"/>
              </a:rPr>
              <a:t>发展问题和安全问题</a:t>
            </a:r>
            <a:endParaRPr lang="en-US" altLang="zh-CN" sz="2800" b="1" dirty="0" smtClean="0">
              <a:solidFill>
                <a:srgbClr val="000000"/>
              </a:solidFill>
              <a:latin typeface="楷体" panose="02010609060101010101" pitchFamily="49" charset="-122"/>
              <a:ea typeface="楷体" panose="02010609060101010101" pitchFamily="49" charset="-122"/>
            </a:endParaRPr>
          </a:p>
          <a:p>
            <a:pPr algn="ctr"/>
            <a:r>
              <a:rPr lang="zh-CN" altLang="en-US" sz="2800" b="1" dirty="0" smtClean="0">
                <a:solidFill>
                  <a:srgbClr val="000000"/>
                </a:solidFill>
                <a:latin typeface="楷体" panose="02010609060101010101" pitchFamily="49" charset="-122"/>
                <a:ea typeface="楷体" panose="02010609060101010101" pitchFamily="49" charset="-122"/>
              </a:rPr>
              <a:t>自身安全和共同安全</a:t>
            </a:r>
            <a:endParaRPr lang="en-US" altLang="zh-CN" sz="2800" b="1" dirty="0" smtClean="0">
              <a:solidFill>
                <a:srgbClr val="000000"/>
              </a:solidFill>
              <a:latin typeface="楷体" panose="02010609060101010101" pitchFamily="49" charset="-122"/>
              <a:ea typeface="楷体" panose="02010609060101010101" pitchFamily="49" charset="-122"/>
            </a:endParaRPr>
          </a:p>
          <a:p>
            <a:pPr algn="ctr"/>
            <a:endParaRPr lang="zh-CN" altLang="en-US" sz="2000" dirty="0">
              <a:solidFill>
                <a:srgbClr val="000000"/>
              </a:solidFill>
            </a:endParaRPr>
          </a:p>
        </p:txBody>
      </p:sp>
      <p:sp>
        <p:nvSpPr>
          <p:cNvPr id="6" name="TextBox 16"/>
          <p:cNvSpPr txBox="1">
            <a:spLocks noChangeArrowheads="1"/>
          </p:cNvSpPr>
          <p:nvPr/>
        </p:nvSpPr>
        <p:spPr bwMode="auto">
          <a:xfrm>
            <a:off x="7718612" y="130783"/>
            <a:ext cx="4074459"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buNone/>
            </a:pPr>
            <a:r>
              <a:rPr lang="en-US" altLang="zh-CN" b="1" kern="0" dirty="0" smtClean="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lang="zh-CN" altLang="en-US" b="1" kern="0" dirty="0">
                <a:solidFill>
                  <a:srgbClr val="0000FF"/>
                </a:solidFill>
                <a:latin typeface="楷体_GB2312" pitchFamily="49" charset="-122"/>
                <a:ea typeface="楷体_GB2312" pitchFamily="49" charset="-122"/>
              </a:rPr>
              <a:t>完善国家安全体系</a:t>
            </a:r>
          </a:p>
        </p:txBody>
      </p:sp>
    </p:spTree>
    <p:extLst>
      <p:ext uri="{BB962C8B-B14F-4D97-AF65-F5344CB8AC3E}">
        <p14:creationId xmlns:p14="http://schemas.microsoft.com/office/powerpoint/2010/main" val="2919762439"/>
      </p:ext>
    </p:extLst>
  </p:cSld>
  <p:clrMapOvr>
    <a:masterClrMapping/>
  </p:clrMapOvr>
  <mc:AlternateContent xmlns:mc="http://schemas.openxmlformats.org/markup-compatibility/2006" xmlns:p14="http://schemas.microsoft.com/office/powerpoint/2010/main">
    <mc:Choice Requires="p14">
      <p:transition spd="slow">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AutoShape 2" descr="data:image/jpeg;base64,/9j/4AAQSkZJRgABAQAAAQABAAD/2wBDAAgGBgcGBQgHBwcJCQgKDBQNDAsLDBkSEw8UHRofHh0aHBwgJC4nICIsIxwcKDcpLDAxNDQ0Hyc5PTgyPC4zNDL/2wBDAQkJCQwLDBgNDRgyIRwhMjIyMjIyMjIyMjIyMjIyMjIyMjIyMjIyMjIyMjIyMjIyMjIyMjIyMjIyMjIyMjIyMjL/wAARCAEhAZ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T7Q/tR9of2qKkqrIyuyb7Q/tR9of2qGjNFkF2WVuR/EPyqQSof4hVOkpWHzM0AwPQiiqFTwzBRtb86LFKRZopoYHoc06kUFFFQXk7W1nPOqhjGhYA98CgCao5N4BKkH2riP+E7vP+fSH8zR/wnd3/wA+kP5mlcy9rE7H7Q/tR9of2rif+Ezn/wCfSP8A76NH/CZz/wDPpH/30aq6J9ojtvtD+1H2h/auKHjOX/n0T/vo0v8Awmkn/Pmn/fRoug9ojtPtD+1TQyFwckZrhP8AhM5f+fRP++zXUWF39ssobpVKeYucZ6UaMcZ3ZsUVUW4cDnBp4ufVf1pWNOZFiiq/2of3TSG5PZfzosPmRYJwKha5AJAGageV36nj0FMp2JcuxObluwApPtD+1Q0tOwrsl+0P7UfaH9qhpaLIV2VdW1s6VarO0XmAvtwDisYeO4+9m/8A30KPGJxpkA9ZR/I1xVS9zKU5Jnbjx1B3tZfzFO/4Tq272835D/GuGpKVyfaSO8Hjiz7wzj/gI/xp6+NrE9VlH1T/AOvXAUtFx+1kehDxlpx6yOPrGaePF+mH/l4x/wBs2/wrzqii4e1kejjxbph/5eh/3w3+FacV750SSxsGRwGU46ivJK9P03jS7Qf9MV/kKa1LhNsv/aH9qPtD+1RUVVkXdkv2h/aj7Q/tUVFFkF2S/aH9qPtD+1RUUWQXZL9of2o+0P7VCSAMk4HvSCRCcB1J9AaLILsn+0P7U6OZmkAOMGoKfD/rVosNNjKSlopiCiiigAooooAKKKKAAHHQ0odx/EfzpKKAuP8ANf8AvGqmpyOdLu8sf9S/8jViqeqnGk3f/XFv5Ugb0PM6Sinx8ODuC47kZrM5RtH4Vor5gtWfevJG1guP6VBEquZnkIkKrnJyOaAKtFWrfy5jIDEowhIwT/jVWgBK9H0H/kBWn+5/WvOa9H0P/kCWf/XMVUTSnuaNFVNQ1GDTbYTz7tpYKAoyc1mjxbph6+cPqlVc1bSNylrGXxRpbf8ALZx9UNSr4i0o/wDL2o+oP+FF0LmRp0tZw17Sz/y+x/nSHXtLH/L7H+tF0O6NGqOsXs2naZLcW8KzTAqqRu+0EswAycHA5qa0v7W+DG2mWQJ97HaqmvgnSsAZ/fQ5+nmLQNajlTXtoLDTgccqC/H402a28QTIBFd6fbNn73kPL+m5a31jBUE9TS+Wv+TWd5GtonF6l4Z17VkjS4160VUOQY7Agn85DVRfh7PgbtflJ74tkFd/5af5NHlL70rSFyw7HEHwBD8uNYvvfKx8/wDjvFOXwBaZ+fVdQYegMY/9krtPKX3pfLX3otIOWHY4s/D+yDApqmoqO4LRn+aUyX4f25TEGr38beriN/8A2UV2/lr70eWvvRZhyw7HERfD62CfvtW1B29U8tB+W01yM1tLYatqOnyytKLaYLG7gAshRWGcADuR+FextGApIzXlXiJdvjLU+QQyRN9Plx/ShX6mdWMeW6KNep6fC4021+X/AJZL/KvLK9g08Y061H/TJf5CqTM6KvcgII6gijB9Kv4FGKq5tylDB9KStDFIVU9QKLhylCip5olRdw49qhpktWKWqnGnyfh/OsSyOLyL/eFberf8g6T6j+dYdn/x+Rf74pPczludRUkP+tWo6kh/1q0zREdGaKKYHOalrF/Fq0tpamFUjUHLqTnNQf2trH/PS2/74NQ3vzeI74+gUfoKWoMW2Tx61qaXdukzQMkkqoQqkHmupripP+Pyx/6+E/nXa00XASiilqixKKWkoAKpawcaPdn/AKZGrtZ+uHGiXf8AuUmJ7Hm/anxlFfLqWHpmmU4KWOACfpWZzFsTu1tK+dpBXaB2+lNinUmZpcZdcYHGajZI98YXcCxAZWHSny28aTlQxxuAxg/zoAWCWCMvgMpKEcnP9Kq1akt4hM6KzZHRVXNVaACvSNE40W0/65ivN69K0cY0e0/65iqiaU9zM8Yf8gmL/rsP5GuHrt/GH/IKi/67D+RriaJbiqbhRRSVJAtFFFAHU+Cz++vB/sr/AFre1sj+yZQTgsyKPqXAFc74Mb/TLlfVB/Ot/wAQ4XRLiXbuMO2VR/tKwYfyq1sb09inrWttpHiezkuYLpLJbeRWmVgY3+XeTt65G39az/CvjLS10fVZZbiVzb3E1wcoxPltIdgH1yBirWp2+rzePbKeKa3FutsTHHIufk3J5n0JDcH2o0NLg+GNV/s+O0a7+33JjFwP3fEp647V0WjyL5CblzHN6f4uS11ca/PfJMb5mS5sEO5raIfcIHqMHd9a1vEWuwWx1BE1thDezRQFSDm1+XLsO4ymMe5NY9lc68xtLuDSvC8JvJnhgm+zMpc4OTkdjg4z1rX168u5NeXT9NtdPivZZY45ri4j3qzeUWxyDjA7+9auK5loZqT5dx914mbW/CepyadqRtprK5VEmiyC8ZI2nnnkHn3BrnLi81C38S+S2oa3KY7hUMiuRA2HjXJ56YJz7kVpXxNx4V16LXzZG4trqKISW6+WHwFYDsTgM361SlsnfxVB9ksNXeyf97Esc67HQMhDAEfc4UkHnpVU1FXFJt2NWfxNM3iW91Gzu4nWPfZLYlxvwqkmXbnPDj8gap6trFw2gkyauLE3d7mRtm4keUjcc8ANjp61PPp4bWb24jsYFze3ERusgOWaIokYHXksDnpVPVYJk8NTWglWKZblldDCshO2KPPJ+7g45HtUxUbobcrM1PD+py6vq1tNeeKdpRIilopRBcMVy3HfnIwPSsrXDu8XauT2kjUfTy1P9an8PQQXfiqzuJRHPLHKyeb5IjOVhBxtHAIJ/OqmquX8Va2T2uVUfhElc+ISUtCk26buQDrXsFkMWNuPSNf5V4+v3h9a9WgdxbxruPCgfpWKRVF2uaJYKOTioGuMN8oyKrkk9TmkqrGzkT/aW7KKQ3Dn0FQ0UWFdjmYsckk1Xa8t1YqZkBHvU1clJ/rG+pobsRJ2NvUrqCWxdElVmyOAfesmz/4/Iv8AfFQVPZ/8fkX+8Km+pDd2dTT4f9atR1JD/rV+tUaoZijFLRTA4yc79a1Bv9sD9KdUMbb7+/b1nYfkamrMwIX/AOPyy/6+E/nXbYriX/4/LL/r4T+ddvVRNICYoxSgEnA61Otvx8x/KnctK5XIoq4IUH8NL5aj+EUrlcpSxWZ4h40K7P8Asj+YrakntI2KySxIw7MwBrG8Sz2jaBdCKaJnIXAVwSfmFFyZLQ85pVZlOVYj6Gko6VByly4SRnikAOAi5b0p0wAZkdixyCGLgY/CoH81o1md9wzjr0pRPNNMACoLHHQUASNv8iSQSvkYH3gc1TqaSaVQ8LEEZwcCoKAFr0zSB/xKbT/rmK8yr0/SxjSrX/rkv8qqJpT3Mfxj/wAguH/rsP5GuIrtvGX/ACDIP+u39DXFUS3FPcKKSlqSBKWikoA2/DN/b2F/I9xJsRo8ZxnnNa3iHXtOm8O6gkV0DL5DFBtP3gMj9RXHVV1Q7dJu2xnELH9KaZcJtaHrV/oNnrkMbXvmENbmJlVtuQxVj75yoqnpngXRNINybSGUfaIWhk3SlsqevWtu1mU2cB55jX+VT+avr+lUqjSsmdTgm72OWj+HXh6JY9kFxuiYMj/aXypByMc4qzqfgvStWnMl0krK1x9okQOQHbYE69QMAdK6DzF9aXevqKr2sr3uL2cexgab4N0fTba4tUthLbSzicQz/OqMFA4z/XPWqr/DzQnuDPi7VySRtuWAGTnAGeB7V1O5fUUuR6il7SXcPZx7HPy+DdHm1dtTeGX7QzbiBK2zdjG7b0zTYPBWkRaSmnFZpIlm84u8h3s2RnJHY4HHtXRZpaPaS7h7OPYyF0GygvRexh1lEzzfe4LOoU/oBXmeoY/4SHWTjB+2Nn/vlf6Yr1+X7tePX/8AyMuuY/5/T/6AlQ229SaqShoMU4YHsDXdxeK9MKKpaVcDHKVwlFCdjnUmj0RPEOlP/wAvar/vAipl1nTW6X0H4uBXmlFPmK9oz1GO+tJD8lzC30cGpwQwyCD9DXlFdJ4NydSn5OBF0/EU1IpTu7HZmuSf/WN9TXXVyMn+sb6miQ5jansv+PyH/eFQVPZf8fkP+8Kkg6kU+L/WrTKfF/rVq2bIKSsvSNZGqSTRtbtDJFglS2eDWnIdsbH0BNAXujhrXl7l/wC9O5/WrFVbA7rbd/edj+tWqgwIJ/MV4JY495ilVyucZxWq3iidFLNphAAyf3o/wqjUVz/x6y/7h/lQNNo7Kwuxc2sN0FKiRd209q0VdWHBrF0T/kCWf/XMVfqjeL0LtJVUO46E0vmv60WK5jzbxNz4ivP94fyFZNaviM51+7J67h/IVlVBySeoVLCrs+I1DH3FRUuSOlBJoPFiFVAiZ3zzgAD6VBAyi4jQxKGBxnJpryI9vDHk5UndxRG0Mcqvuc4OegoALh186QeWudx5yar1PI0DyMxLjcc9BUJ9ulACV1Vn4vW3tYoXsydihch+uPwrlqSncabWxva74gj1a2jhjgaPY+4lmz2rCpCQoJJAA5JNc/eeMtLtLjyQZJiOC0S5Ufj3o3HZyZ0NFcZL4+QEiKwYjsXlx+gFQjx9Pnmwj/7+H/CkUqU+x3NFcSnj4/x6cP8AgMv/ANatWy8Y6XdOkche3duP3g+XP1/xoE6cl0OhqG7iE9nPCf442X8xipVYMoZSCDyCD1paCNjrND8eaCdBsjeanDFcrAgliwxZWxjGMZ7Vdbx94ZU4Gpbj/sQSN/Ja4XaAc459aWlyo6PrD7Hb/wDCeaKeV+1sv94Wr8/mKT/hPNIycRXx44P2c81xNFHKhfWJHY2XjqLUryW1stE1SaaJA7qFiXCkkA8uPQ1Ub4jql5c2x8P6lvtpPKkG+HIOAf7/ALiqngQ7fFGpjA+azhOfo7/41k6mhj8Va6rDk3YbPsYkpWVzV1Hycx0B+IkjE+X4fuwOxknjX+RNL/wn14eV0VB7Nd4P6Ia8l1zxsbad7fT0Q7DtMz8jOegHf61j/wDCYa1uz9oT6eUMU7CTqNHtsvjvVGUeTpdqh/6aXLN/JRXMxmeSa6uLkRia4neZhHnaMnpz7V52PGmsj+OA/WL/AOvU8HjnUUP7+G3lH+yCv9TTsTKNSSsz0GiuPtvHsLuFurNo1/vRvu/TArqbO9t7+3We2lWSM9x29j6GgwlCUdyxSUtFBIldR4LH+lXTf7AH61zFdd4IjLteMBnG0fzprcqHxHV1yEn+sb6muzMT/wB2uMk/1jfU1TNZjansv+P2H/fFQVPZf8fsP++KkhbnVU+L/WrTeByadEymVcEVZujl/DP/ACF7/wD3Ero7s7bOdvSNj+lc74Y51bUP9xK39SO3S7s+kL/yNStiIfCcTp3/AB4x/j/OrVVrEYsoh7f1qzSMgqK5/wCPWX/cP8qlqOZDJA6DqykCgDqdDH/Eks/+uYrQrj7LX72ysorYacHES7d3mYzVj/hKL3/oFj/v7/8AWp3NVNWOoxRiuX/4Si9/6BY/7+//AFqP+Epvf+gWP+/v/wBai4+dHPeIv+Q/d/7w/kKy6t6pcvd6lNPJH5bOQSmc44qpUnO9wpU++v1ptOT/AFi/UUCLdxIVu2QvsQY6DpxSbLhiPLkEinuO31p08O+7csH29io68U0tOnywxGNfbqfrQAyeTadiSluMMcDH4VXq1KrSoCYCsncjoaq0AJS0lHQUAcV411iRZV023kwu3dNtPOew/rWbL4Pvo/BkfiN0by2mACAdI8Ebz7ZwPxqlJBc674lkht4mmmnnIVQccZwOT04r6F0meOS0XRrrTZLYRQBFil2ukkYAXgjI9sHmplKx6VCl7p8zUV7Frnwx0Bb/ABaNqaPIC4gtkDogz1y3Qe2c1DY/CHSb62FxFrdy6NkDEAUgjggg8g+1HOi/ZyPI6K9R1/4QjTtEuL2w1KW4ngUyNFJGAGUDJAx3xXlvFNNMmUWtzrvB+vPFcLply5aKTiEk/dPp9DXeV43aXBtLyG5AyYnV8euDmvY1YOoZTwRkUzirRs7oWiiigxCkpaKANjwZJ5fi2RMf62yOD6bXH/xVc94xvDZan4ouOjJKoXHqYYwP1NbnhL/kc4Of+XSb/wBCSuX8fo8k3ilVBZvtUZwPTZFS6nSv4aMvwL4FHiXw5q9zOmyWRVisp5BlQwOWP5gDP1rlNZ8NavoE7R6hZSxqDgShSY29w3SvfPA0EVh4I0mJOhgEh+rfMf1NTXVtfpJNdWGqPMzZYWlwEaI/7IIAYfmajn1O9UtEfM+R6inxxyS/6tGf/dUmvpO/uUijtkh0qGW9ufuxuoCx4GSXYA4Az25ParumXNw1uRd2sdvMjbSIzlG/2lPXH1ANHtBqgz5dYFWKsCCOoIxWv4c1d9K1OPc+LaVgsoPTHY/hXqHxisoZtAs9QEaieG4CFwOdjA8fmBXjAUuQqjJY4AFXF3VzCrC10z13UIXntQY2k3RsJNsblDIB1XI6ZHFbN/obWeiwa9pd3Je6TJGJHjlA8yFD/FuH3gO+eRjvVBRhFB64FWLbWNS07RL3SIIYbmzuY5EjWRiphLgg445XJJx160zhg47MgBBAIOQeRXceAh+5vT/tL/I1wdvF5NtFETnYgXPrgV33gPAs7wk9ZF/lTQUviOuNcFL/AK1/94/zrvCRjqK4OX/Wv/vGma1RtT2X/H7D/vioKnsf+P6H/fFIyW5uaySthwSMsOlZWkMTqtvkn7x/ka1db/48P+BisnSP+Qrb/wC8f5GmzR/EHhj/AJC+of7iVua02zRL0/8ATFh+lYfhf/kL6h/uJWt4kfZ4fuz6qB+ZFC2HH4DlrUYtYh/sipqjh4hjH+yKkpGIUUUUAFFFIWAGTSbS1YHN+J9b1DT2it9Ljt2uCpkczgkAZwBwRyefyq9pt7rF1pNpenTorlZkDP8AZpsMh7gq+OR7E1z91fRy65qEjJuQOsQ742jn9Sa3/BV3/pt/ZJxAQs6KezEkPj24U/ia8bEZhUhOShsj0aeGhKCb6mdfahb/ANoOkrNA5P3ZkKH9etHWu/ntoLqMx3EEcyHqsihh+tYk3g/TGkaS3Nxau3aKU7B9EOVH4ClSziD/AIisZzwL+yznKK0LjwxqtupNtcW95z0kBibH1GQfyFZ08N9ZlRd6dcxZ/jRfMT81zj8cV6NPGUanwyOWeHqR3QuaM1FFcwTlhFMjleGCsCR9alrpTuY2sGT60UyWWOGJpJXVEUZLMcAU22uYbu3SeB98TjKtjqKAJajmljgiaSVwqKOSaq3OsadaS+XPeRI/QqW5H1ro/DWijUVj1i7QmHraQsOCP+ehHr6Dt170m7G1GjKpKxz3gfwbNpLPrN3GDesrG2hP8APc+hP6A12qy6+ugrIIrJtTHzNHltmOuBz1xx1xU0mqafHpk2pmbNrCWVnCnkqdpx688VJoc8t7p5uZZopDI7MoiIIjXsuR1IHU+tYNt6s9tKMUoovGUhASMHHI9KhtxFC0nlIqeY5d8fxMep/SnzISOKijjYNUGiSsaCkOpVgCCMEHvXzReaBfXHiPV7LT7R5vsksrsqAfLGGOD+WK+lYhXLXFtY+CtE1zV7h0e5u5JJS2NpcsTsjH0/xNawdjlqxufO+cjIr1nQpWm0KxdjljCuT+FeTAYAFddpHjGLT7C3s5bR2ES7S6uOefStjgrRclod5RVXT9Qg1OzW6tyxjYkfMMEEVaoON6BSUtFAGp4ROPGUQ7mzl/9CSszW4RP4j8RQSD5ZLgKfoYUo0fVYtO8ZWcpSacLBMkiW8Zldc7SuQuSMkd6r6/NqEXiC7m/suaJtVuVWzV2TczCJRllBJAG0kmlfU6lCUqasaXwv0uTW9Ge11N2l0/S5XtEi3fJcEMTucdwAQAOnWuvk0jwZp2pQ6Wlra2l9Plo1hBR+c/xL06HHPasjw9b3ng1Db21r9tspyskyq4WSOXaAzKG4YMRnGRg1ov4gh+0XF3Y+Hbx7+UKGa4CRqduQuWJPAyegPWhSidTp1NjEMlw+ralokmoG0tNN/eXV+zZkELcxgE8b+oJIP3enNa0Hh2RNJTUND1u71DK70W6kEiTL6A4BU9s5+orN05p9E1TUdR1G2+3waoVkvBFHuMLLnbtXqy4IHrxnHNb8Pijw/pWmbLEzTZLOtvDA7PuYliMY+Xk98AUkoNFSdWLVzmPEMMHinwRd4Vs+W0sYPBWRM8fXIIrzTSPBN8mgL4mnlSFY3je3t3TJnBIx34ySMV6zpUU2m+H2e5j3Soss7xg92ZnK5/HFcu99c66lrdXYSK3RRJb2kR+SPI4JPG449uKiF9kVipRjFOW5HdNc/6NHatEry3EcTPKCVQMcZOPqKs3EN3p2oNYahB5NwBuQqcpKv95T3+h5FQXkBubOaEMVLoVDDsexrc8RazYa54K028aWJNXtp4VMBceYrFgsi464IJP05rY8uMVKLMqum8NaibGymURht0mck47VzFbelD/RCfVjQiYuzOm/t9/wDngv8A31WQx3MT6nNJRQW23uFTWjrHdxO5wqsCTUNFAjc1W+triz2RShm3A4waoaR/yFbf/eP8jVKrukf8hW3/AN4/yNMpO8jKa2cTvLFczRM+N3ltjNI9tLMhSW9uZEPVWckGrNFIgQAAADoKWiigBGO0ZqPzT6CnuNy4qGuSvOcZaESbQ/zT6CmMxPJNJn3qOeRI4XLsAMHrXLKrKW7J5r7nK2tvDLFLKVDedNJLn/eYmr+jlLDxPp7oSqz74GGeDkbh+q/rVLSv+QTa+oiUH64qw3y3VlNnmK7icf8AfYB/QmvClJus0+tz6GKtTVj0iiiiuUsKKY00a9XFMNyv8Ks30FK9hlO/0LTdSRhcWqbz/wAtYxscH2Yc1zN74d1TTQz2rf2hbKM7Wws49h/C36H612PnNuG5Qq9yTQ11GvQlvpXXQx1Wi/denYxqUIT3RxulaG97BLqeqW7pFGjG2tJlwcgffcevXA/HrXNRi4j8HRfY/wDXizUpj12jpXp738FxBMEYMNrKSCDg49q8hv7a+1DwdYQ2ALOUjEihguVC9OffFe3luInXlOUzixNOMFFI4mwiF/qltA7k+dMqMxPqQK+lvEEF0vh2aLTd6yKqgLD94oCNwX325A96+aZYp9MvwpZPOhYH5edrDnH4V9N6Br1l4h0qG9s5QwZRvToyN3BFenM2pNWDSp9LuNMjSweJraMeXszyuOzA8g+uaZNq1skhtdPj+13KkAxw/djz/fboo/X2qzd6Jpl/MJrqwt5pB0Z4wTVqG3ht4xHDEkaDoqKAP0rPQ31MQ6FLf/vdWuZXc8iC3laOJPb5SC31P5Cjw6hWC9t8sYra7kiiLMWO0YOMnk4JI/Ct7FVNNsBp9qYfMaVmkeR5GABZmYkk4+uPwpDvYshcV478aorpdR0yXfJ9kaFl25O3eDnOPXBr0bxV4rsPCeni5u90kshxFAh+Zz/Qe9eJeMfHl34vihgls4LeCCQyJtJL9MYJzj9KuCd7mVSStY5OiiitTA6jQvFo021is57UNCmcPGfm5OeQetd1a3UN7ax3MDbopBlTXjykBlLDK55Geor1rSLi3utJtpbVPLhKYVP7uOMfpQclaCWqL1VNRMwsZFtiVnkxHGR2Zjgfzq3VW+nFotvdsCUt7mKZwP7quCf0oMoK8lc9K0nR7PRrGO1tIVUKoDPj5nPcsepNYeqwNp3iGDVJ/IvFmlSCKJk/fQ54/d84PJJbgHGeeK6sHIzXH6kEg8e2QsZJP7RnjzKLgZh8gddpPIb2U+5GKwWp7Oy0L+rTXMupQaRZOIZZonmkuCMmONSB8oPBYlh1461Hd6Tf2uiva6VM0lyx/wBbdSksM9SDg8+gxitPU9KN7JDdW8xt763z5MwGRg4yrDupwOPaolm16KMCSxsZ3HV47lkB99pU4/M0WL5mQ6ZZyQWMcElv5PlqFA83zM++ep/Go7u9SC6FnbQtdXjDPlIRhB2Zz/CP19AakmtPEF62x7qzsYD942ytJLj0DMAB9dprRsNMtdNhMVtHt3Hc7Eks7erE8k0rFe0exl2FzJqFtqNtdW6xXFsxhlWNyynKBhgkA9GHbrXB6SpXR7IHqIUB/IV3krHRNA1XUL0IkrmWZ8HIP8KDP0CiuH03QNTisYY7a/WYoihlnjG3p0BXBH45rKri6OGaVR2ucmIpTqpcvQs1GYYmkEhjQuOjFRkfjTRK6Tm2uoWt7kDOxuQw9VPQipq64TjNc0XdHmSi4uzCtvSwPsQ/3jWJW5pgxZL9T/OqEi5RRRTKCiiii4BV3SP+Qrb/AO8f5GqVXdI/5Ctv/vH+RoKjuUqQkDqaWopeorOrNwjdESdkK0nZTTwcgGqryJGAXdVHqTis++1QxsiW7hiOSRyPpXEsVyNuRl7S2rNosFHWs3UpXis3ZDhicZHarKP5qK46MM0ksazRNG4yrDBqK1V1EEnzI5bc2c7jn1zQST1JP1ocbXZeuDikry7s5CnZXgthPasCzxSkj/db5h/P9KfNdXEyhYxgl124HfcMfrVa7dLLUUuHjUxzqI2YnAVhyufrk/pUkeow/wBsWNtNdQ26+aszhiFG1Tn9SAKmVK8+ZLzPpcLWU6CbZ6qRLtG+ZU+lRuYf4ndz9a5qXxVZ+YUghu7lh3SEhf8AvpsCs298Qas2h3OoRR21ksc6wKHzKxJYLnsB19+lcawdaWrVr9zo9rDoztDOo+5Eo9zzWbd+IrG1Zkmv4xIvWKNtz/8AfI5rlpIJbple9vLm4Ydt5RP++VwPzzUcclrBcSQxQFNm3fIkWEBbOAWHAJx3r1KWSPepL7jkljukEa8nil5GH2PTLmVT/wAtJiIR+R+b9Kw9dvdavLRQ11Hbo08SiGAH5gzhSrN1PXtitnStBv8AW4Lu7hvlt1jkMUMbRBlcqOSx6jk449Kx7mT+wL/yNZiM2qq2bVn+S0x2ZSepHocnPT1rs+o0KEbwjeRPPWnZydkJ/Y9pZ6vqkNiHswsy7WtnKEAopxx159as2VollaJbozuqfxOck/WoNIN3fLcm1stR1CVZiJ50g4Z/Yk4xjGPbFSSXr213cWl7aT21xCVxC4BeTcMjaBnPQ/lXfSh7OC5t7anHVcpSfYoX+g2F3dpssonvbhsAtkD3ZgDyAK6Sy8OWtiPMhmuUuyADcpKVfA7DHAHtjFO0fTpIWe9u1AuZBtCA5ESen1Pc/T0q+8xXLZwBzXzWZ5pJ1FGk9EaQTSItR1LxBp+mTz2eoRTNDGXC3MAYtgZ6qVqtpviLxPfRyk3OnK0blcG0fkYBB/1ncHNWLMy3uixG5KtJNDlsDA+Yf/XqhoiGK4Ydnt4Cef4lTy2/VKX16vGjL3tUzaM5W3NQar4lz897p4H+zZt/WSlkvdWmj2SapImephiRT+oNWKTArilj8XL7ZPtZdzyb4gzWz3sMX2+7u76HiQzybgqnnHse/FcbXq/ijwJHq92+oWdwILh8eYjjKuemfas3RfBMelavZy6pJHceYSsaKp2rIBkZz14B/Gvew2ZUadBJyvK3zGpaHns0E1u+yeKSJ8A7XUqcHoea3E8JahL4cXV4kZyWJ8gL8xj/ALw/Xj0r1u/0HS9UlhlvbKOZ4j8jNkfgcdR7GtBURFCoqqAMAAYxXNUzqTUeRWfUXOeFeHdJGsaksUgk+zKCZGTj6DP1r0+3t4rS3SCBAkaDCqKihhSx1G9sVRUVX82JQOqNzn/vrcPwq1X0FKoqkFNdTlqybYlO07RJfFUjQnfFpI4mnXgzf7CH09T+FTaTpEmv37wnfHp8H+vkU4Mjdowf1JHTgd69EiiitYFiijWOJBhUQYAHoBTlI6cPh7+9I5fVtQvx470LQrS7Nva3EErzbVVn+UZH3gfT+dYE0eoQ+Jrq8+3TXl1pt4y26XD4TYUXcMAAAkMefpWwLZp/iZY6ruDRw5ssDsxieQ/oRU8caf8ACRa+pVSftinkesMdebmdWdHD88HqdsNalmael+JrDUWWGQm0vDx9nn+Vif8AZPRh7itmuZmsrW4ULNbQyKOQHQHFVl0eGKTzLa5vbZvSK6fb/wB8klf0rz6Odwa/eKzNnTfQ7Cori4gtIWmuJo4Yl6vIwUD8TXMNZXDqVbVtRKnqBKB+oGaji0PT423PE1w+c77mRpjn/gZOK1nnVBL3U2HJIi1vVl14iytQRpqOrzXTfKkpByqqT1GcZPQ4xWjbwiCMKOvc+tct4o1mQs+jadZLdSYXzj5mxYzkEL0OT7duKtp4tgSXy7y0mtm6MW5VT7sOn44ry8aq+JSrNfI1hTaV7GlrGlpqlkY+FnT5oJcco/Y/T1HcVy9lcG6s4pmQo7D5lP8ACRwR+ddfBf21witHKCrDIOeCPrXJY8vWdVhByi3G9cdBuRWI/Mk/jXdkNeXNKjI8/MKa5VMlre03ixT8f51hVG11PG21JnVR0AbivoK9dUY8zPIlPk1OsprukaF3YKo6k1yp1O7HH2h6he4ln/1kjt/vHNccsyjb3UQ8QuiL99qstw5WFmjjHocE1TiuZoXDJKwP161DRXnSrTlLmbOdzk3c6yxuxeWyyYww4YehrW0f/kK2/wDvH+RrlNFuY4fNSWRUBwRuOK39G1O2fXbWFGLszEZA46Gvaw+IjKmnJ6nbSmna4lQOdzZ7UFyRyeKr/bLcEjzkyPesa1dS0JlNFPWVJhjbsGwaxa0dUvBOwijIKLySO5rOryqrTlocs3roTi7uAFAlYBRgY9KU3tyVwZnx9ar0VPMybsKKKRjgVIhJI0lQpIoZG4IIyDVaDT7Kzdnht0R26nGT+tWN5pDyaam1omWnJaJl9cbRUlhG1/pGt6YVBkVy8SnvuUMp/wC+gajT7o+lQyWxNwLiG4ntp9uzzIWwSvXBzkH8q9vEUHWoqMXZqzPSw9RU3d7Faa7v5NOM9tpV95nBIa3PygH5upGcDPeup0q1t9L0vUby/uIL3SNRWJofJjbfIWG3btGeTxjBrnpYLu4jMU+r38kZ4K+Yq5HuVUGq+kWUWga1bXI+2T6Yjb2tFkyI5Ogk2nrgZ4zmtaaq2/eW+RvTnSjL3Tdh1y30DRpIPDNzHq7LO9zMrNkwQ8Fgx7HsM9z7VtQae+q6lPquoackUEsKRxwThXbI3Zc4yBndjg9BXNarqQkiv7fQRdiPUixnFxEqxqWGGIzhxn6HmtfTPF8lpbJba1AgRVwLq2UlB6ApyR9eR9Kpp2OmNWHNa50Pgq2t9OvNa062gWGKOdJkVRgYdB0/FTWd4z02K38V6VrRRR50T2Tseu7h0/k4/Grug3kLeL5BbyJJFd2Ak3o2QSj46/R60vGljJfeF7ryE33Nvi4hH+2h3D+RH41NeDqUJR7oyqJczOZY4Ums3UnaPTLt0OGWFyD74NW0nWe2jkQ5VwCCPSsLVNQa5u4tKs1DtJKqzyZ+VFzkj3JAPFfBQpTq10kttzI6C1jEVpDGOioq/kKwbFmtNYMLN8rSzofYlvNQf98u35V0Y6e1YeoRxW895csfmiMN4B7LmN//AB1hXbR95Ti+o4a6G7RTVOVBp1chI1hlSKx9ZmjtLAXkpAW2lSXJ7AMM/oTW1XJeJIBLq1mJRviCOQh5XdleceuDV0aanXjdm2HpOtUVNdTSl8UWIC/ZI57wHo0KfL/302B+Waovr2qySny4LSGPsWLSN+QwKsQWUEulNJ9pjVldQcoflznjPpxmrE0UUWu2kqXEchkeMkIp4yBzyK9uODpx1se5Ty7DwbUrto5+9Gp317DeLNCksalCY7c/Mh5wcse4/nSW+pTm2u1nVPPgIVSgwG3fdOD7nFdOpnurS5nN7cP5CMJIckHd0BGO3+FcXcQTy3F1FAcSTWjbc/31YEfzr0cNNwmqa2OfG4Oj7BzhGzTR7Ho2mxaLpMFmpyUGZH/vueWb8Tmm6pqUVlYz3UzbYIVLse5xWLoNzretadHcW17pN4WX5kfzIZI27h1+bkH6e1aSeFb67khn17VYmit5knW3tItkZKnI3lslhn6V3cjb1ONVYKOhlT+d4ftdBgjtmvtYnunvbiCJgGJaNlLEnoo3KM+1JL4X1m8vrvVDrI0+6ughaC2jEkQKgDJL8k4AHGOlYOsT29/cX+vNdPE15P8AZrSU3DRR+SowGbBGQCHb3/GvQdHt4rXR7OGGd541iXbK7bi4xnOfesXUhXTja6WgoQtqzn5Xv9KvIbfUfLmgnbZDdQqVAbH3XUk4J7EcH2q/V7XNM/tjRrmxEvlPIo2SYzsYEEH8wK4O6vvFyS362NvbX0NmpDzw2rbDIM5TmQE4xztBrxMZk7nPmoKxuqqiveOurJ1/VZNN08/ZIjPfzER20C9Xc+3tyfwqa00zXdQsobmPW9P8qZA6NHZNyCMgjMlY+peF3u9VsYL/AFGSaMLJM6ogQMQVXHc4Ic55rjhlc6L9pW+Fblupde6Z/h4WtzbCeOd5pXyZRgbnYnkYJyTn6YxV+5s0u5THGTiLcZQoBC56Adyc9aTXdC+ygalpUQSSIASwIMB0Hcf7QH5gYqvpepxBY2kbcg+eNwOOnHI5/nXpUa9OrG8dj06MnON47roU7q2u/DW64QBrQfPNEpyMdyvoeDx0NN0lxcWf2zGGu2Mx/HoPyAFLrOrNMjOw+RM7I17k9B9TwKdplo1lYRwucvyzY6Ak5IHtzXbgacPaSqRXzPJzmChGN3q+hbqpM371sCrdUpv9a1VmTtTR83V2I6VT81JRXinOSkgd6citKwVAWY9AK149FtzGpZ5CSMkgirVrYQWhJjBLHuxya6Y0ZPcpU2YM1vLBjzUK56ZrT8Lf8jNY/wC+f/QTVy+gNxasigF+Cuaf4c0uSHXbOVpFyrHKj6GtIUmqqtsXCFqisPlTzInTONykZrmJEMUjI3VTg120+i3jR7YJolY9zniss+Dr1iSbmEk9TzVVqcpbI2qYaq9kc3SV0n/CG3n/AD8Qfr/hR/wht5/z8Qfr/hWHsKnYy+q1v5TnKSuk/wCENvP+fiD9f8KB4NvP+fiH9f8ACj2FTsH1Wt/Kc3SNjFdL/wAIbedriH9f8KYfBd8f+XiD8z/hQ6NTsP6pW7HM0V03/CFX3/PxB+v+FH/CF33/AD8Qfr/hUqhUvsP6rV7HK3+ozWs6xx7cbAeRVX+2rn+7H+Ro1dJ21GVEtLtvJARytu5APXrj3rPaO4UAtZ3YB6E27j+lfRxasjT2c+xojW7jvHH+Rpw1ybvEn61jtcRoQHbYT2cbf50G4hHWVP8AvoVVxWmjaGuv3gX/AL6pw131t/8Ax7/61YiyxsfldT9DTtw9RQL3jsvAl/bL44tWjtlhkuI5I2K/xHAbn3+WvZnAZCp6EYNfOOmag+k63YalHCZ/ss28xh9u4bWHX8a6jVviZruopsski0xM8lMSuR9WAA/Kn0OqnVSj7xjXOo32l3M+gMPIjspGgadOXdf4dv8Ad+UjnmrugGC51SFbZGSK1VpGBHVm4BJ9fvVzRLNI8kkjySSHc8kjFmY+pJrs/CFq0WlNcuMNcvuXjnYOB/U/jXj46NLC0JOmrORMZOcvI6GsvUoFlvbNSuRc+ZaP/uuhP/oSLWpVLVZGt7FrpF3PbMsyj12kE/pkV83h5ctRG8XaSE0iZ59Ktnl/1vlrvB7Njn9c1erPtf3GralZ5yBN56em2T5h+u6tCs6keWbQSVnYSua8TnZPYNx80rJ+ak/+y10tc34thlfTluosf6JKJmBGflwQ2B7A5/CqoNe3imbYWoqdaM30ZZsLyQ6Rc2SeSmSp3Ngbs5ByT6ZFJeJHC9nOt3bu0KIGRHycg/8A6q57TZLO6gW4vNftYg+SsKFUYLnjdkkg47dq0Gi8LyMGl1SGQj1vCB+QIFe1PEcnuuLduyPanmVGMnKFzXkuYEmUQ38UKJI0mUR2Lknvx6cYrn53ij16EpKpQq/zFduenbtzVoQ+Ehn/AEuzP+9dE/zauMs1ibEiXDSAFlUGTcFG7tn6CurBTdefNZq3c4cTmMHRlBRep2TR2jzi4V1jnAwJopNjgf7wOar6nFLfW4tGvru8kuGEUcc9y8ignuVJxgDJ/CsHNdN4J04z6jNqUn+rtx5UXuxwWP4DA/E1343EKhRlM8fDKVSoom3rsRstEitYbF5tOiQ/aFidUPlIudvPY4wcds+tOu/EfiT7JpLw6daaVb36kRGVvPdQE3D5RtAyPc1pasQNGvi3QW8mf++TUXiFQNA8Kt8uUeMEZ5GYGFeHlteX1Wo1utT16qtNItaJ4vsbixji1S7jtNQj+SZZ/wB0HYcFlJwCD149a5+48V3minXLLQr3Sbq2RWuomllJcPIWZlULkPz9MZFaUNhBeWx81QSG7jNKNIEfEXlqPZcVEM/ajrDX1HKhzaXL+iazoen6HY2a6nCfJgRMF8twO9Y2o+J9I/4SbT4/tiLvhmXewKr1Q/eIx2NXF0x88uoHsKbPosM21mSOR16GRAcZ9Kxq5z7aLhKGj8y1Ta2EufEukW8LyLexzlRny7c+a5/Bc1wiTTm/nEFqZYrg+fEluS4h3ZJRmOFB747ZxXdxaRsPAjTP90Vbi0+GPqNx/KuKhi4UYtRjv3ZtTnUpzUos880+2ll1a4/tCEJJbbTDHu3ABgfmPvwfpW7UPjLfp+p2lzb/ACfaI2icgDqpyP8A0Jqwf7VvP+ev/jor6/L6iqYeMkjwsfUnKu3N3OkqhJ/rW+tQaZez3NwyysCAueBiuoj8IXlxGsy3EIEgDAHORmozCEpxXKjidOVT4Uc5To43lcIilmPQCuj/AOEKvf8An5g/X/CtDT/C81mrFpImkP8AEM9K8yOHm3qhLC1exTsopILSOOVssP0qxWj/AGNP/fj/AFo/saf+/H+tdyg0rG31ep2M6r2jf8he2/3j/I0/+xp/78f5mremaXLBqUEjOhCnt9KunF8yKjQqJ3aNCiiitD1gooooAKKKKACiiigAooooAoXds3mGRBkHqKqYPpW1SUDuYjIrDDKGHoRmoha2y5228Qz1wgroMD0FJsU9VH5UBdHNz6Xp9ym2ayt3X0aMVB/wj2jbg39mWu4d/KFdV5aH+Bfyo8qP/nmv5U7sXu9ji5PCGgyMWGnRxse8TMn8iKj/AOEM0UtnyZsen2h8fzrt/Ii/55r+VMlS2hieWVY1RASzHgAUc0u5LhDsec614V0NIIrW2slS7un2JIJG3Io5Zhz2H6kV0MUaxRJGgwqKFA9hVW3Y397LqssRjEg2W8Z/gi9cdi3U/gO1Xa+dzLE+1qcqeiOWo03oFMkjWWJo3GVYFSPY0+ivNTs7kGLDKIE0yUEMFDafO5670+5n6jd+YrZrMktQ95dWIcI1+gmtyw+VJ4+/4jH/AHyacmqKmjPfSQyBokYyQgZcMvVceuRiumvDnanHqaTV0pI0GOFJrD1eZYHhlvLR7rS0IaeGFh5krZG1MHA2k4zzk9KtWdxFqEKXFxr+m2MbAH7OGVpF+rEgZ/CtDTbTQr7WoEh1l7+4tgZxDlShxwG4UA4J9etdeFy2tGvGpK1kONNs2jr8SKC/hS8x/sLAxH4b6WTxZ4ethGb6wnszI4RBNZHk/VQRxWk0KN1GPpXOazbm01uyv7kb7FR5AYdYHcgb29QeBnt+NfT877HQ6UbGkfGPggMUbVNMRwcFZAFOfoRXI+H9N0y/8PxvJZ28ySSysGaMHcDI2Dn0qXxLpUFtqf2ncAZoUlUkf8tIHDj8SrMPoK6wacoUBXwPYVlKrzaJChBJ6nH6p4d8OWunz3U2l24WJC3ygrk9hxjvV/w9pS6LodtZKAHVd0hBJy55Y8+9V9antZvEMGky3Maw2yi5uA7hdzfwJg9R1Y/QVtK6uoZGDA9CDmvn85rSdqa9Tooxje6Gzwx3MEkEyh4pFKOp7gjBFYo8N2dtOjWtpEoX7jHkr+J5rdpa8NTmlyptI3aTI4YhDEqDt1PrUlFFRYYUUUUWAKKKKLAYHi7TRqGjr+9ETQzI/mFc7RnDcfQn8qyj4CcJ8mqZbsWg/wAGrrby2S9sp7WXOyaMo2PQjFR6Ebm90iF5VBnTMUuD0dTtP8s/jX0uTV37J0+xyV6MJSvJHO6Z4OvLa+TN3DLG52vhCpUeo5Oa9FijEMKRjoihR+FQWtqYjvfG7sPSrVezKbluZRpwh8IUUUVJYUUUUAFS2v8Ax8p9aiqW1/4+U+tVH4kTLYioooqSgooooAKKKKACiiigAooooAKKKKACiiigAooooAKw/EWlahqwtore4hS1Rt80Uin976AkHp7d+K3KKGr6Caucy+k6ypGw2Mg9SXTH6GhdJ1gqSzWKEdsu2f5V01ZeuzyJp5trckXV2wgiweRu6sP91ct+FcqwNBv4TP2UTmdLOs6mLiQR2kdukrRxSHd+9CnBYDsMg/WtBtP1NVLNNZhQMk7G4H510cFhDbWsUEQ2rGgRfoBWX4gSRdP+yRyBJbx1t42/3up/Bdx/CtPqGH/lNFRgkc3FpfiDWNGhvopLBZC4uLXcrggA5U9e47e9QXhna5j1KwmS3tr1ylzHNGWNvc4wA2CMbjgH0OD3r0ONFiiWNFCooCqAOABXP63ojk3N7YxLKZo9t3ZtwtyuOx/hfHQ9+M+2dTCU2rRjp2J5ElYxdO0jVNU062vf7YgiE0YfEdnkjPYEt/So7O5h8M6jrWqalfvc/ZI47aIGNVZiw8wgAde34D2pPD3gWLWNAjvF1LUYCsjR2il3TZChKiN1DDPIbnOfeoJPBMV5BeSWc8trrCBoJ0uJTOhO3A+8SQCMEEHIB/CtnChhrT5bBFJ/CtTeg1rWT4W1B5Ps41mC48lU6oCzDZ9RhgM98VmahrN7caxZ+QI3Nyps9R0e6k4VsEgr9fmG7GG4/DOu3vNUt3sotO1OPxDbW8YnkiKJC0qgiOQktyAdxGB9RxVmy8KaydYttUItrS5jjZGmnuHvZDkDBG4AKRzjHqaueLpQ3ZXvMZqsl0NNltrqzvILeyuUEE9yv/LOUGJlLZIO3eec9Melbmk+MtMXQLB2knuXWBFna3haURsAAxcgYHOetWf+EZs7hhJqkk2pS9SblyUz7Rj5B+VZVhqujeHL3VtMmnt7a2jnV4YV9HUFgFHP3s/nXG8dGd/ZxuPka3Otks9O1ONJpba1ukdQVd41cEHoQfSqg8L6IgIi06GHPXycx/8AoOKh8KRPDo7oY3jhNzM1urqVIiLkrwegweB6Yrdrs0ktQOE8Z6JFpfhue60+6v4LgSxKrLdyH70iqeCfQmuOaXUV+9qWoj3Nw1eg+PZFOkWtqTgzXSHHsmX/AJqPzrhZbkrIV2ggetcWKjFWshx3K02qavBZymLVbwsEJG5w3b3Fej2fhpp7G3eXWdSJaJWbbIoySPXbXns0cNxbyBfkYocj8K9V8OSNN4Z0qRzl3tIiT6nYKeGpwlF3S+4G3c801Uato3iC+sDq980Y2yQlpAf3bdB06ggiqYvNS3ZGrX+f+uv/ANaur+IFoF1XTrkAATRvE7/7uGX+bVy/nJENsQyf7xrHEQUZ6JWHHYtaZNqU+uWFvc6vfR2s8hjdvMGQSpK9R6gD8a73/hE4j97V9WPri5A/pXmjNOymRdxaMiVf95TuH6gV7LZXcd9Y293F/q541kX6EZrow8KcoaxX3Cd0zEHhGHIJ1fVzjp/pX/1q1NL0q30i2eC3Mjb5DK7ytuZ2PUk/gKvUV0xhGPwqwgoooqgCiiigAooooAKltf8Aj5T61FUtr/x8p9aqPxImWxFRRRUlBRRRQAUUUUAFFFFABRRRQAUUUUAFFFFABRRRQAUUUUAFZFkq6lrs2oZLQWoNtBnoX6uw/Rf+AmofFWtNo2ksYMteTfJCqjJHq+O4Uc/p3q7oVzpj6XbxaZcRywxoAAG+b3yOoPrmrhYStc06xXC33ilcsDHp8Odv/TSTofqFB/76rbrD0ANLDeX0g+e6upHB/wBhTtT/AMdUVUtEVI2KSlorIRT8GgjwtaK33laVW+okbNQaugs/E1ndbsJexNbMAOsi/Op/75D1JoV2INX1LR5CodGF3CB/zzkPP/j4f8xTvFexLbTpnIHl38RBPbOV/kxqsTBVKMl5GUXaRzviDUDpfiLRpYLea4nuBLCYYcbnXAbuQOD6nua0Q2v3jKYra1sIj977Qxkk/wC+VO3/AMerC1DV5LfUovE2EbSrUmzRcEvNvI3PH64KjA7gE12trdQ3trFc20iyQyqGR1PBBrz6GDh7OLqLU2ctWkZKeG0lVhf6jf3gf7yNL5afTagHH1zWhY6VYabHssrOGBenyIBn8auUV2Rio6JWEFFFY3inW38PaBLqEcUcsiyIirISF5PPT2Bqhxi5yUVuzmPGt0LjxDa2gBxaQGQnsWc4A/AKfzrBeJJB8w59atvcRa3ZnxBbLKEuZfLnSVwTFMFHyrj+DbjHfrnFV64cQ7zG4uDcXuZl3E8EMjjJAUnI+levaHCLbQNOhXpHbRqPwUV5fc82k3/XNv5V6hobFtA05ick2sRz6/KK0wqtFkt3ZkePLP7T4YkmBw1o63Gf9lfvfoTXBRWowGc59hXr13bR3lnNbTLujmjaNx6gjBryKzEi2iJMCJY8xuD6qcH+VGJgmlIE7E4AAwAAK7DwHfmbS7iwdiZLKYqM/wDPNvmT+o/CuQq7oF82m+JbWTJ8m6/0aUdsnlGP0OR/wKow8rSt3Bnp1FFFdoBRWT4j16Pw3ptvfSwedG90sLjdghSCSR6nitSKWK4t47i3lSaCQZSRGBDCnYfK0ua2g6iiikIKKKKACpbX/j5T61FUtr/x8p9aqPxImWxFRRRUlBRRRQAUUUUAFFFFABRRRQAUUUUAFFFFABRVeS7ij4zuPtVd75z9xQo/OgLGhVa+vrfTbOS6upAkUYySe/sPU1jajrcGnxh7y62bjhVH3mPoAOTXJ3F3davcC4ug0duhzBbN1U/3m/2vbtWFevGjHmkTOSihZbifUr+TUbtdssg2xx5z5UfZfr3J/wAKgls7eWXzWjCyjpKhKuP+BDBqxRXz88RUlPnvqc99TPubi8t7eYJqmpCNVJx9rc9PcnNd7oMhsfD9hbFWZkgQMzOSScc8n3rzrUstaSgfxsF/NgP616QqhVCjoBgV7WCnOdNuTubUtdy7/aDdox+dNN/J2VRVWiuw2sjE1cXlt4s0nW7OeOCRgbKYupKOrHKK3tu4z2JFX/EFpHcpDdeKb+I2MLbksYFZVlk7Z5y564XFLqlkdR02e1WQxNIvyyAAlG6gjPocVx1ssszvNftJLqCMY5nlbcQw4+X+6D1AGODU18V7CnzWuZTtHWxb1S9n1yeGRoRa2dtkW1t36Y3NjgHHAHbmotM1i98OOyxh5rB23PAOWjPdk9f938qbezPb2cssab5FX5F/vN2H51di8M6lcsE1C9gSD+JbVSGf2yfu/hzXmYepiK0/aLYzjzN3R1dnq41C0jurWcSQyDKsB+FTfa5/7/6CqdrawWVrHbW0axwxjCqvQVNXqnSkTi6uGIAbJPAAHWuK+K17NF4f06wlUhrm4aU5GDtRQP5vWx4pj8QvpUcvh+6MaoAk9vAuJXO7AYHrj5ueRjHpXEaz4Xni1HQxruviVr7zGluJJyyRRLgja7dSQT7ZIHvTkrLQ78HTgpxqSktL6ddC54Vu0HhNdN0/TLjV76Sd53iAMcMLEBVLvxnAAOAQPmPPHF/WLdbTU3hWAQYSMtEG3bGKKSM5OeSa3bC+uLhhF4WgWG2z5a3N3GY7bYM/6pAQZHwMlj/dPIBxXN2moT6x4ZF7ezRSTw3r28DIipuiCg9B2Bxj03e9YVoLk8zHEJzcqiVtfnqVpF3RsvqCK6y31PU7f4bRTabP5N5aWccu7apDKoAcHcD2yePSubtLaS8u4raIZeRgoznA9zjsOpq5eappWk+Go9Ln1D7RDLvWf7K6mWRd25RGQflQ5wS33gOBzwsLdJmNGDnUVlc67w74iXxNpIvba22zIStxArZ8sjpgkDORzx9K4XU0a38RalA67S0vnqvor/8A2Qauk0bw/CLa21PzMsX84QaXLizUqSByOWIxzk+o6CsrxaqjW7S7YAPco8Zx6g7h/Nq2rxvDXcVZQU3ybGVVq60C/l015DEVjMQmDJIpZVPIfaDn36dq0NO02/l0mW603TLe5vQ42G9JERTodo6Mc5zk4HHesW1s9V074n6bDe3clzeXsQa8DHKlWDbo8dCox06cD2rmp0dFJl0qHtYt3tZHofhzWF1fRoJpJE+1IPLuFB+7IOv+I9iK1pX8m1nn8uSXyYmk8uJcu+Bnao7k9q8lt7i5027N5ZH5jjzoT0mUdvY9cGu2/t6ytLC1vJrmZJLlA0FnEpNzJnIACe+Dz0rqpzU9TCKb0Ryev63feNp9O0az0yS0je6bY8r5ZmUckjAxtBJPWu98PaPbeHrU6Ml+lzeOzXUgOEY5wMhMnaOg+tYdnctqGvtq1+8WnTQQmOM3ThJLe3Ofn2sOZCTtLfdGcfMQRVvU7aGTwrczabdXGmSSIpa7mVvPnxkBHJ+csT0xk4IAHIFbKPVnZWnzKNGPur79fUuX/i/w9pd6bS71ICdTiRY42kEZ9yB17Y61tuhRip6ivN9A8LaT4egOu+KJFEbsEt7eeIsVLcgyLz82OdvOO/t6TJkvksGzg5B4NRbTUyrwpwaVNt+fT5DaKKKkwCpbX/j5T61FUtr/AMfKfWqj8SJlsRUUUVJQUUUUAFFFFABRRRQAUUUUAFFFFABVW+3+UNudv8WKtUmM0AYjMEQsxwqjJPoK5WbxDdakp/s8C3tGyBcMMu49VHb8fyrvpLOKTOBtPtXPz+C9PaQvHGyAnJWKVo1/IHFZ1IzcbQdmKV2tDlBHBbu88j/vG+/NK+WP1JohmlvSV0+2kumH8QG1P++jwfwzXUjwtpsJVm0yKRl6NIvmEfic1fxt4xjHauKOATfNUlchUe7OZh8M3Vwn/ExvjH/0zs/l/Njz+WKy8zWUzWN8QLhB8j9BMvZh7+o9a7qq95Y2t/D5V1AkqZyAw6H1Hoa2q4SnOHKlYqVJNaHn18N0Ma/3p4l/N1r0mudj8JRxX0EqXspt4pBJ5MihiSOR83XGcevSuiq8PRdKHKx04uO4tJRRW5oFct4gtBY6gupoCIbjbFceit0Vz/6D+VdTUVxbw3dvJbzxrJFIpV0YZBFRUgqkXF9SZR5lY4fVH8vTZZB1Ta35EGu9rk28K3gcWguo5NPLg5kz5ioCDt/2vTNdZWGEoSoxcX3IpRcb3CkdgiM5zhRk4GTS0V1GpyviPWre1SS6tILjVJLOZ4JI1Vkgt5AACZBjc/8AEB/AQSOtcg9/LLrJu/GkN5czCDzIYJR5SHKnbwMdTtGAB3J6EHpNAle3+MF/awOQt1Ncxu2enDP+hWo/iDE0XjK0uopLyF7khftBZXiAwqnygMHjJznufxqpK6v2PVw8YU5qlb4le/U2dNluLDwvA95dNc6hZ6dLf25jgxHHAYtqx71+UnODnk8HtgnldJcReDNMPlzuXuLg4jhZ8fc9Aa6vXNauNB8O3GmaraXU8z2bWcd9E3mRSEgjLscFW6krzx61P4OiMfgXS2P/AC0eZv8Ax/H9KU4RehyTT9jKT6y/zOVtdWNhdJPHBdeYmfla0kOQRggjb3BIqxJF4fsvB19q9toLabeNK9raCeaRy+4YZgrdPlLHkfjXfQxiSQL17hQQC3sM8ZPbPFUG0+4udct9V1SWF0sgRp1rCwYICMFpTj733funGVpU6ainYwozcJXvp27+Ry50nUfCuteEY11qSSK5kCeUnCIC6l14OGDFzzj09sdL4h0WLVpPLMzwNBOXjeMDg8jGD2wao2Xg3TbHxKNWiuna1gzJa2bKSY5Cemem0E5GOfy53SSWJJJJOSTVPaxpiJxqNNO+mulupw3jSCXStN8OCSaWe1Rp0uBCxiLAsrYyM89+fSsvRZxP41u7m1u727gtLCUwTygmXCxYHTnIJOOM/jXo95aWmpWD2N/AJ7Z2DldxUgjuCOn+FEGnaba6pPqlrbNDdTQfZmRSPL2ZHzYxndgAenFLlTNIYmMaLp21s19550L6M9ILsn0+ySf/ABNdP4WutTmmkkjhaKygsZvLnmtRvifIIKKRvfknK5AP5V0dZviHUbDTtJmtLxZLi4v4GSK0gGZCDnDn0XK9ef0qaVOMJXRyQg5SSRyfhTUZNc12e31m8+0adLL5komTb9ok/wCWasRwB8vCE7ewBJrrdV1WL/hM7O21KVBDptjJdyM3IjkJ+Vto6soxjr97iuU+HPhq11iC8u77dJBBIim3GAJP949SBkHGQMgZqa98I6vrnxFunvrLyrJZlaSXayxNCu0AK3dioAwO+elaRcuVHqVo0XXkm7JL8fI2L3Q73xtdw3l9O9loiEm0iQb3uQTnzD0CFgeM9PTue5kdFBY7UQD1wABXD67e6r4e1+W90DRb7yJFK3Ubwl7eTGMSLsPBIHU44xxW1q7yOkUqi7QTxo6owXdGTjjbjhgSOabWp59ZycYv7PTyN0EHoaa8iRgl3VQBnk9qybG3nS9mPlDYE8oMFKYA5HJ5P1/wqeawZ4V3gyyAgLhyu0ZznJzk8Cpsc5oBlYkBgcdeelT2v/Hyn1qlbQyQoFeTfxyTySc+vfjAq7a/8fKfWnH4kKWxJ9hm/wBn86PsM3+z+dadFdHsYmPtGZn2Gb/Z/Oj7DN/s/nWnRR7GIe0ZmfYZv9n86PsM3+z+dadFHsYh7RmZ9hm/2fzo+wzf7P51p0UexiHtGZn2Gb/Z/Oj7DN/s/nWnRR7GIe0ZmfYZv9n86PsM3+z+dadFHsYh7RmZ9hm/2fzo+wzf7P51p0UexiHtGZn2Gb/Z/Oj7DN/s/nWnRR7GIe0ZmfYZv9n86Q6fI3VUP1rUoo9jEPaSMc6Ru6xp+BxTDomegA/4FW3RR7GI/ayME6E56Pj8aadBm7SLXQUUexiHtZHOHQbns8Z/Gk/sO79Y/wDvr/61dJRR7GIe1kc1/Yd3/wBM/wDvqj+w7v8A6Z/99V0tFHsYh7WRzX9h3n/TP/vqj+w7z/pn/wB9V0tFHsYh7WRzX9h3f/TP/vqj+w7z/pn/AN9V0tFHsYh7WR5rbaFomlavqvixdRZmt7mSOUOjbbeZjhui5fl8DAxzWldQaLNq9npWqLbXN9E/mWyP5mFLDPULt525wT2qS68O3r+K5YRbCTw/ft9ou8uoxII3XGM7uTsPHf8AGsmDwrrh8MXtxPbD+3TNbPbDzVJXyQqqxOdudu6q9nEuWIqSabeprTXtgYtTe7u7Oa1tJAt9C6s6KzHGCu05544zyKhF1p32Cxu47u0hsrp/ItQkbouQSMBdvyjIPXA/OqTeFNbbXtJuhBGsEpjn1L5kOJRK0rA9z97A2+npSat4Iv7+41aFIALKISTacPMGWlk8tmA9BlGHOPvfjR7KJHtZG1BafaZ7qCC4heS0YJOPmAQkZ6kYPHpVG1v9LvXulg1a0YWo3SsSyqozjO4gAjPoT1FPsNK8QWegyW7adb3E2p3FxNfxSz7dgdcAAr64GSCcZ/EZA8I+JLzTL3T1j+xWZQCK3u7wTgMHVvkZVyq4Xoe+M56hexiHtZGvY3el6jZXd5a6nFJBaLvnYRuCgwTnBAJ6HoO1Pmu9HtFhkutSCRy24ulIiclojjDfd9+nX2qCXQda12/vtRvdPt9NdtOktIoRMJGd2BALMvGOf5U7QNJ1xdf0i6v9MW1gstN+yEi4WQkrxk46Z9BnHrR7GIe1kZ9h4t0/UNV0SK3kSC3IuWv4p0UlQqkoS5X2J+U+xrbjvtDfSpNUW/g+xRuY2lYsPmHO0AjJOOwHNY+h+HtchvPDttf6SiWulPcFp/tCOH35IO3qMHGOp78U+fwtrS3t5e29rG/lax9uht5JQBOvscnBz64punFiU5I0R4h8Prbxz/2hAsUis6MYnGQpwf4eue3U9q1rA2uq2kd7aPb3NuylQ+P4f4l5GR7is2Kw1jUPFukaxe6WtokMcwkRZ1cxkqVXJB+Yn2HAI9Kx/DugeJrDw3c6LJYW8Ud6bgSySzglN0SqhG0njcPc/SkqUVsP2kjQ0W88K6cl5YaRfW0SI7XE+ZG29hw5GCBwBgmrtnr2lahYXV3baiklvaLvmOxxsHrtK5PfoKyJ9D8Q6n4W/wCEfl0qztBbQrHHdG4DCYqy8gAZXIUk56nHSlvdC1zXLm/1O50uCxlOnPaw26Tq7yMe5YcY/wDrU/ZRB1JN3ZpQeJdElWV4tXt8RRCVz8y4U4x1HJyQMdcmtOy8vVrSK+tJknglGUk555weoyOR+lY+leHr2HxJot5c2gENpo0duzl1OyYZBAGc9CeRxz1qx4b03UdF8IT20kDQ3QkkZFQqxAJ4IxkZx0FL2URe0Zs/YZv9n86PsM3+z+dUZXkmmhhsLiaeMyfOWmZB91uN4BPUDI7cU+1i1F70srSokcrBmknLKyhcBduOecc8Hj8KXsYh7Rlv7DN/s/nT4bSWOZWbbgH1rkob3UJLOW5e8vdoRi7q6CMOYFJAP3h8wJxnj65qTQLq5bxCYnvpZYzM4VGuHYbdrHjPBHTvkYHrTVKK1BzbO5oqpfaja6dF5l1KIweg7n6Cuel8cWyuRFayuvqSBUVcTSpaTZdOhUqaxR1lFYFh4s0+9dY2LQSHgCTp+dbwORmrp1YVFeDuROnKDtJWFooorQgKKKKACiiigAooooAKKKKACiiigAooooAKKKKACiiigAooooAKKKKACiiigAooooAKKKKACiikoAWiqwv7QzSQi5hMsZw6eYNynG7BH05+lN/tOw80xfbbbzACSnmrkADOcZ9AaALdFV4r60nk8uK5hd8kbVkBOR7U+W4hg2+bKibiAu44ySQMfmR+dAEtFV5L21hkWOW5hR24Cs4BPGf5VFJq+mQ/63UbROM/NMo49etAF2iqxv7NRlrqBRjPMgHFSmaMMil13SfcGfvd+KAJKKhe6gjba00YbOMFhnOQMfmR+Yo+1QbwnnR7i2wDcM7sZx9cA0ATUVWN/aLN5LXMKycfIXAPJIHH1BH4U43cCuEM0e4nAG4Zzz/8SfyNAE9FVIdUsLgqIb22kL527JVOcHBxz68UsOoWdy5SC5hkZSwIVwSNpwfyJH50AWcDGKMVWj1Gzlk2JdQM2wPtEgJ2kZB+mKWK+tJpPLiuoXfONqyAnOM9PpQBy3jL/j4tv91q5iiivmsw/jM+hwH8FCjqPrXqdv8A8e0f+6KKK7cq2kceZ7xJaKKK9g8oKKKKACiiigAooooAKKKKACiiigAooooAKKKKACiiigAooooAKKKKACiiigAooooAKKKKACkbpRRQBy1v/wAh9P8At5/9CFMvP9VJ/wBe39J6KKAGaL/yMC/7038krY1r/j5sP+u6f+hpRRQBjN/yCYf+vRf/AECqsn/H/ff7q/zhoooAuXv/ACEbX8f/AECugb/kIWX/AFyf/wBloooA8r1f/kb7r/r+b+VWvFH/ACHbf/r6moooAj1z/kqNv/19wf8AoQqrb/8AI0n/AK/pP/QjRRQB1enfeg/6/U/pXO33/H8f+v2f/wBCSiigDY8F/wDHhB/1y/8AZGrV8P8A/IXt/wDrnL/6HRRQB//Z"/>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lstStyle/>
          <a:p>
            <a:endParaRPr lang="zh-CN" altLang="en-US"/>
          </a:p>
        </p:txBody>
      </p:sp>
      <p:sp>
        <p:nvSpPr>
          <p:cNvPr id="7" name="TextBox 16"/>
          <p:cNvSpPr txBox="1">
            <a:spLocks noChangeArrowheads="1"/>
          </p:cNvSpPr>
          <p:nvPr/>
        </p:nvSpPr>
        <p:spPr bwMode="auto">
          <a:xfrm>
            <a:off x="7718612" y="130783"/>
            <a:ext cx="4074459" cy="584775"/>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buNone/>
            </a:pPr>
            <a:r>
              <a:rPr lang="en-US" altLang="zh-CN" b="1" kern="0" noProof="0" dirty="0" smtClean="0">
                <a:solidFill>
                  <a:srgbClr val="0000FF"/>
                </a:solidFill>
                <a:latin typeface="楷体_GB2312" pitchFamily="49" charset="-122"/>
                <a:ea typeface="楷体_GB2312" pitchFamily="49" charset="-122"/>
              </a:rPr>
              <a:t>2</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lang="zh-CN" altLang="en-US" b="1" kern="0" dirty="0">
                <a:solidFill>
                  <a:srgbClr val="0000FF"/>
                </a:solidFill>
                <a:latin typeface="楷体_GB2312" pitchFamily="49" charset="-122"/>
                <a:ea typeface="楷体_GB2312" pitchFamily="49" charset="-122"/>
              </a:rPr>
              <a:t>健全公共安全</a:t>
            </a:r>
            <a:r>
              <a:rPr lang="zh-CN" altLang="en-US" b="1" kern="0" dirty="0" smtClean="0">
                <a:solidFill>
                  <a:srgbClr val="0000FF"/>
                </a:solidFill>
                <a:latin typeface="楷体_GB2312" pitchFamily="49" charset="-122"/>
                <a:ea typeface="楷体_GB2312" pitchFamily="49" charset="-122"/>
              </a:rPr>
              <a:t>体系</a:t>
            </a:r>
            <a:endParaRPr lang="zh-CN" altLang="en-US" b="1" kern="0" dirty="0">
              <a:solidFill>
                <a:srgbClr val="0000FF"/>
              </a:solidFill>
              <a:latin typeface="楷体_GB2312" pitchFamily="49" charset="-122"/>
              <a:ea typeface="楷体_GB2312" pitchFamily="49" charset="-122"/>
            </a:endParaRPr>
          </a:p>
        </p:txBody>
      </p:sp>
      <p:sp>
        <p:nvSpPr>
          <p:cNvPr id="8" name="文本框 3"/>
          <p:cNvSpPr txBox="1"/>
          <p:nvPr/>
        </p:nvSpPr>
        <p:spPr>
          <a:xfrm>
            <a:off x="887503" y="1323667"/>
            <a:ext cx="10461815" cy="2677656"/>
          </a:xfrm>
          <a:prstGeom prst="rect">
            <a:avLst/>
          </a:prstGeom>
          <a:noFill/>
        </p:spPr>
        <p:txBody>
          <a:bodyPr wrap="square" rtlCol="0">
            <a:spAutoFit/>
          </a:bodyPr>
          <a:lstStyle/>
          <a:p>
            <a:r>
              <a:rPr lang="zh-CN" altLang="en-US" sz="2800" b="1" dirty="0" smtClean="0">
                <a:solidFill>
                  <a:srgbClr val="000000"/>
                </a:solidFill>
                <a:latin typeface="楷体" panose="02010609060101010101" pitchFamily="49" charset="-122"/>
                <a:ea typeface="楷体" panose="02010609060101010101" pitchFamily="49" charset="-122"/>
              </a:rPr>
              <a:t>    完善</a:t>
            </a:r>
            <a:r>
              <a:rPr lang="zh-CN" altLang="en-US" sz="2800" b="1" dirty="0">
                <a:solidFill>
                  <a:srgbClr val="000000"/>
                </a:solidFill>
                <a:latin typeface="楷体" panose="02010609060101010101" pitchFamily="49" charset="-122"/>
                <a:ea typeface="楷体" panose="02010609060101010101" pitchFamily="49" charset="-122"/>
              </a:rPr>
              <a:t>农产品质量安全监管体系，保障人民群众“舌尖上的安全”。切实加强食品药品安全监管，加快建立科学完善的食品药品安全治理体系。弘扬生命至上、安全第一的思想，完善安全生产责任制，坚决遏制重特大安全事故。坚持以防为主、防抗救相结合的方针，坚持常态减灾和非常态救灾相统一，全面提高全社会抵御自然灾害的综合防范能力。</a:t>
            </a:r>
            <a:endParaRPr lang="zh-CN" altLang="en-US" sz="2800" b="1" dirty="0">
              <a:solidFill>
                <a:srgbClr val="FF0000"/>
              </a:solidFill>
              <a:latin typeface="楷体" panose="02010609060101010101" pitchFamily="49" charset="-122"/>
              <a:ea typeface="楷体" panose="02010609060101010101" pitchFamily="49" charset="-122"/>
            </a:endParaRPr>
          </a:p>
        </p:txBody>
      </p:sp>
      <p:pic>
        <p:nvPicPr>
          <p:cNvPr id="15362" name="Picture 2" descr="https://timgsa.baidu.com/timg?image&amp;quality=80&amp;size=b9999_10000&amp;sec=1603033141345&amp;di=95e527b9a44e393815aa39ac7202a147&amp;imgtype=0&amp;src=http%3A%2F%2Fimg1.imgtn.bdimg.com%2Fit%2Fu%3D3189372566%2C1849761570%26fm%3D214%26gp%3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868" y="4128420"/>
            <a:ext cx="4827497" cy="231905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timgsa.baidu.com/timg?image&amp;quality=80&amp;size=b9999_10000&amp;sec=1603033196087&amp;di=0218804cd289133942873bba4508523a&amp;imgtype=0&amp;src=http%3A%2F%2F5b0988e595225.cdn.sohucs.com%2Fimages%2F20180621%2F1714ca8b47ec45d0bb0dabbc0a4241a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9435" y="4128420"/>
            <a:ext cx="5006788" cy="2343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800757"/>
      </p:ext>
    </p:extLst>
  </p:cSld>
  <p:clrMapOvr>
    <a:masterClrMapping/>
  </p:clrMapOvr>
  <mc:AlternateContent xmlns:mc="http://schemas.openxmlformats.org/markup-compatibility/2006" xmlns:p14="http://schemas.microsoft.com/office/powerpoint/2010/main">
    <mc:Choice Requires="p14">
      <p:transition spd="slow">
        <p:pull/>
      </p:transition>
    </mc:Choice>
    <mc:Fallback xmlns="">
      <p:transition spd="slow">
        <p:pull/>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19402" y="1844824"/>
            <a:ext cx="4229115" cy="4320480"/>
          </a:xfrm>
          <a:prstGeom prst="roundRect">
            <a:avLst>
              <a:gd name="adj" fmla="val 7465"/>
            </a:avLst>
          </a:prstGeom>
        </p:spPr>
        <p:style>
          <a:lnRef idx="2">
            <a:schemeClr val="accent1"/>
          </a:lnRef>
          <a:fillRef idx="1">
            <a:schemeClr val="lt1"/>
          </a:fillRef>
          <a:effectRef idx="0">
            <a:schemeClr val="accent1"/>
          </a:effectRef>
          <a:fontRef idx="minor">
            <a:schemeClr val="dk1"/>
          </a:fontRef>
        </p:style>
        <p:txBody>
          <a:bodyPr lIns="98466" tIns="49233" rIns="98466" bIns="49233" rtlCol="0" anchor="ctr"/>
          <a:lstStyle/>
          <a:p>
            <a:pPr algn="ctr"/>
            <a:endParaRPr lang="zh-CN" altLang="en-US"/>
          </a:p>
        </p:txBody>
      </p:sp>
      <p:sp>
        <p:nvSpPr>
          <p:cNvPr id="6" name="矩形 5"/>
          <p:cNvSpPr/>
          <p:nvPr/>
        </p:nvSpPr>
        <p:spPr>
          <a:xfrm>
            <a:off x="719403" y="1916833"/>
            <a:ext cx="3987068" cy="3977412"/>
          </a:xfrm>
          <a:prstGeom prst="rect">
            <a:avLst/>
          </a:prstGeom>
        </p:spPr>
        <p:txBody>
          <a:bodyPr wrap="square" lIns="98466" tIns="49233" rIns="98466" bIns="49233">
            <a:spAutoFit/>
          </a:bodyPr>
          <a:lstStyle/>
          <a:p>
            <a:pPr>
              <a:lnSpc>
                <a:spcPct val="150000"/>
              </a:lnSpc>
            </a:pPr>
            <a:r>
              <a:rPr lang="en-US" altLang="zh-CN" sz="2800" b="1" dirty="0" smtClean="0">
                <a:solidFill>
                  <a:srgbClr val="000000"/>
                </a:solidFill>
                <a:latin typeface="楷体" panose="02010609060101010101" pitchFamily="49" charset="-122"/>
                <a:ea typeface="楷体" panose="02010609060101010101" pitchFamily="49" charset="-122"/>
              </a:rPr>
              <a:t>  </a:t>
            </a:r>
            <a:r>
              <a:rPr lang="zh-CN" altLang="zh-CN" sz="2800" b="1" dirty="0" smtClean="0">
                <a:solidFill>
                  <a:srgbClr val="000000"/>
                </a:solidFill>
                <a:latin typeface="楷体" panose="02010609060101010101" pitchFamily="49" charset="-122"/>
                <a:ea typeface="楷体" panose="02010609060101010101" pitchFamily="49" charset="-122"/>
              </a:rPr>
              <a:t>建设平安中国，要紧紧抓住突出问题和薄弱环节，坚持一手抓专项打击整治，一手抓源头性、基础性工作，加快社会治安防控体系建设。</a:t>
            </a:r>
            <a:endParaRPr lang="zh-CN" altLang="en-US" sz="2800" b="1" dirty="0" smtClean="0">
              <a:solidFill>
                <a:srgbClr val="000000"/>
              </a:solidFill>
              <a:latin typeface="楷体" panose="02010609060101010101" pitchFamily="49" charset="-122"/>
              <a:ea typeface="楷体" panose="02010609060101010101" pitchFamily="49" charset="-122"/>
            </a:endParaRPr>
          </a:p>
        </p:txBody>
      </p:sp>
      <p:pic>
        <p:nvPicPr>
          <p:cNvPr id="141314" name="Picture 2" descr="https://timgsa.baidu.com/timg?image&amp;quality=80&amp;size=b9999_10000&amp;sec=1524558919655&amp;di=eb13d99fa53eccc461253aa3159f4afe&amp;imgtype=0&amp;src=http%3A%2F%2Fimg.redocn.com%2Fsheji%2F20141105%2Fpinganzhongguojianshexuanchuanzhanbansheji_3401827.jpg"/>
          <p:cNvPicPr>
            <a:picLocks noChangeAspect="1" noChangeArrowheads="1"/>
          </p:cNvPicPr>
          <p:nvPr/>
        </p:nvPicPr>
        <p:blipFill>
          <a:blip r:embed="rId2" cstate="print"/>
          <a:srcRect/>
          <a:stretch>
            <a:fillRect/>
          </a:stretch>
        </p:blipFill>
        <p:spPr bwMode="auto">
          <a:xfrm>
            <a:off x="5666807" y="2320001"/>
            <a:ext cx="6020252" cy="3370126"/>
          </a:xfrm>
          <a:prstGeom prst="roundRect">
            <a:avLst/>
          </a:prstGeom>
          <a:ln>
            <a:noFill/>
          </a:ln>
          <a:effectLst>
            <a:softEdge rad="112500"/>
          </a:effectLst>
        </p:spPr>
      </p:pic>
      <p:sp>
        <p:nvSpPr>
          <p:cNvPr id="7" name="TextBox 16"/>
          <p:cNvSpPr txBox="1">
            <a:spLocks noChangeArrowheads="1"/>
          </p:cNvSpPr>
          <p:nvPr/>
        </p:nvSpPr>
        <p:spPr bwMode="auto">
          <a:xfrm>
            <a:off x="7718612" y="130783"/>
            <a:ext cx="4074459" cy="584775"/>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buNone/>
            </a:pPr>
            <a:r>
              <a:rPr lang="en-US" altLang="zh-CN" b="1" kern="0" noProof="0" dirty="0" smtClean="0">
                <a:solidFill>
                  <a:srgbClr val="0000FF"/>
                </a:solidFill>
                <a:latin typeface="楷体_GB2312" pitchFamily="49" charset="-122"/>
                <a:ea typeface="楷体_GB2312" pitchFamily="49" charset="-122"/>
              </a:rPr>
              <a:t>3</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lang="zh-CN" altLang="en-US" b="1" kern="0" dirty="0">
                <a:solidFill>
                  <a:srgbClr val="0000FF"/>
                </a:solidFill>
                <a:latin typeface="楷体_GB2312" pitchFamily="49" charset="-122"/>
                <a:ea typeface="楷体_GB2312" pitchFamily="49" charset="-122"/>
              </a:rPr>
              <a:t>推进平安中国</a:t>
            </a:r>
            <a:r>
              <a:rPr lang="zh-CN" altLang="en-US" b="1" kern="0" dirty="0" smtClean="0">
                <a:solidFill>
                  <a:srgbClr val="0000FF"/>
                </a:solidFill>
                <a:latin typeface="楷体_GB2312" pitchFamily="49" charset="-122"/>
                <a:ea typeface="楷体_GB2312" pitchFamily="49" charset="-122"/>
              </a:rPr>
              <a:t>建设</a:t>
            </a:r>
            <a:endParaRPr lang="zh-CN" altLang="en-US" b="1" kern="0" dirty="0">
              <a:solidFill>
                <a:srgbClr val="0000FF"/>
              </a:solidFill>
              <a:latin typeface="楷体_GB2312" pitchFamily="49" charset="-122"/>
              <a:ea typeface="楷体_GB2312" pitchFamily="49" charset="-122"/>
            </a:endParaRPr>
          </a:p>
        </p:txBody>
      </p:sp>
    </p:spTree>
    <p:extLst>
      <p:ext uri="{BB962C8B-B14F-4D97-AF65-F5344CB8AC3E}">
        <p14:creationId xmlns:p14="http://schemas.microsoft.com/office/powerpoint/2010/main" val="4264858774"/>
      </p:ext>
    </p:extLst>
  </p:cSld>
  <p:clrMapOvr>
    <a:masterClrMapping/>
  </p:clrMapOvr>
  <mc:AlternateContent xmlns:mc="http://schemas.openxmlformats.org/markup-compatibility/2006" xmlns:p14="http://schemas.microsoft.com/office/powerpoint/2010/main">
    <mc:Choice Requires="p14">
      <p:transition spd="slow">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1314"/>
                                        </p:tgtEl>
                                        <p:attrNameLst>
                                          <p:attrName>style.visibility</p:attrName>
                                        </p:attrNameLst>
                                      </p:cBhvr>
                                      <p:to>
                                        <p:strVal val="visible"/>
                                      </p:to>
                                    </p:set>
                                    <p:anim calcmode="lin" valueType="num">
                                      <p:cBhvr>
                                        <p:cTn id="7" dur="500" fill="hold"/>
                                        <p:tgtEl>
                                          <p:spTgt spid="141314"/>
                                        </p:tgtEl>
                                        <p:attrNameLst>
                                          <p:attrName>ppt_w</p:attrName>
                                        </p:attrNameLst>
                                      </p:cBhvr>
                                      <p:tavLst>
                                        <p:tav tm="0">
                                          <p:val>
                                            <p:fltVal val="0"/>
                                          </p:val>
                                        </p:tav>
                                        <p:tav tm="100000">
                                          <p:val>
                                            <p:strVal val="#ppt_w"/>
                                          </p:val>
                                        </p:tav>
                                      </p:tavLst>
                                    </p:anim>
                                    <p:anim calcmode="lin" valueType="num">
                                      <p:cBhvr>
                                        <p:cTn id="8" dur="500" fill="hold"/>
                                        <p:tgtEl>
                                          <p:spTgt spid="1413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27" presetClass="entr" presetSubtype="0" fill="hold" grpId="0" nodeType="afterEffect">
                                  <p:stCondLst>
                                    <p:cond delay="0"/>
                                  </p:stCondLst>
                                  <p:iterate type="lt">
                                    <p:tmPct val="50000"/>
                                  </p:iterate>
                                  <p:childTnLst>
                                    <p:set>
                                      <p:cBhvr>
                                        <p:cTn id="15" dur="1" fill="hold">
                                          <p:stCondLst>
                                            <p:cond delay="0"/>
                                          </p:stCondLst>
                                        </p:cTn>
                                        <p:tgtEl>
                                          <p:spTgt spid="6"/>
                                        </p:tgtEl>
                                        <p:attrNameLst>
                                          <p:attrName>style.visibility</p:attrName>
                                        </p:attrNameLst>
                                      </p:cBhvr>
                                      <p:to>
                                        <p:strVal val="visible"/>
                                      </p:to>
                                    </p:set>
                                    <p:anim calcmode="discrete" valueType="clr">
                                      <p:cBhvr override="childStyle">
                                        <p:cTn id="16"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6"/>
                                        </p:tgtEl>
                                        <p:attrNameLst>
                                          <p:attrName>fillcolor</p:attrName>
                                        </p:attrNameLst>
                                      </p:cBhvr>
                                      <p:tavLst>
                                        <p:tav tm="0">
                                          <p:val>
                                            <p:clrVal>
                                              <a:schemeClr val="accent2"/>
                                            </p:clrVal>
                                          </p:val>
                                        </p:tav>
                                        <p:tav tm="50000">
                                          <p:val>
                                            <p:clrVal>
                                              <a:schemeClr val="hlink"/>
                                            </p:clrVal>
                                          </p:val>
                                        </p:tav>
                                      </p:tavLst>
                                    </p:anim>
                                    <p:set>
                                      <p:cBhvr>
                                        <p:cTn id="18"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182184" y="1928802"/>
            <a:ext cx="4048721" cy="4320480"/>
          </a:xfrm>
          <a:prstGeom prst="roundRect">
            <a:avLst>
              <a:gd name="adj" fmla="val 7465"/>
            </a:avLst>
          </a:prstGeom>
        </p:spPr>
        <p:style>
          <a:lnRef idx="2">
            <a:schemeClr val="accent1"/>
          </a:lnRef>
          <a:fillRef idx="1">
            <a:schemeClr val="lt1"/>
          </a:fillRef>
          <a:effectRef idx="0">
            <a:schemeClr val="accent1"/>
          </a:effectRef>
          <a:fontRef idx="minor">
            <a:schemeClr val="dk1"/>
          </a:fontRef>
        </p:style>
        <p:txBody>
          <a:bodyPr lIns="98466" tIns="49233" rIns="98466" bIns="49233" rtlCol="0" anchor="ctr"/>
          <a:lstStyle/>
          <a:p>
            <a:pPr algn="ctr"/>
            <a:endParaRPr lang="zh-CN" altLang="en-US"/>
          </a:p>
        </p:txBody>
      </p:sp>
      <p:sp>
        <p:nvSpPr>
          <p:cNvPr id="5" name="矩形 4"/>
          <p:cNvSpPr/>
          <p:nvPr/>
        </p:nvSpPr>
        <p:spPr>
          <a:xfrm>
            <a:off x="1182184" y="1857364"/>
            <a:ext cx="3900804" cy="3977412"/>
          </a:xfrm>
          <a:prstGeom prst="rect">
            <a:avLst/>
          </a:prstGeom>
        </p:spPr>
        <p:txBody>
          <a:bodyPr wrap="square" lIns="98466" tIns="49233" rIns="98466" bIns="49233">
            <a:spAutoFit/>
          </a:bodyPr>
          <a:lstStyle/>
          <a:p>
            <a:pPr>
              <a:lnSpc>
                <a:spcPct val="150000"/>
              </a:lnSpc>
            </a:pPr>
            <a:r>
              <a:rPr lang="en-US" altLang="zh-CN" sz="2800" b="1" dirty="0" smtClean="0">
                <a:solidFill>
                  <a:srgbClr val="000000"/>
                </a:solidFill>
                <a:latin typeface="楷体" panose="02010609060101010101" pitchFamily="49" charset="-122"/>
                <a:ea typeface="楷体" panose="02010609060101010101" pitchFamily="49" charset="-122"/>
              </a:rPr>
              <a:t>  </a:t>
            </a:r>
            <a:r>
              <a:rPr lang="zh-CN" altLang="zh-CN" sz="2800" b="1" dirty="0" smtClean="0">
                <a:solidFill>
                  <a:srgbClr val="000000"/>
                </a:solidFill>
                <a:latin typeface="楷体" panose="02010609060101010101" pitchFamily="49" charset="-122"/>
                <a:ea typeface="楷体" panose="02010609060101010101" pitchFamily="49" charset="-122"/>
              </a:rPr>
              <a:t>主动适应新时代国家安全需要，增强风险意识，坚持科技引领、法治保障、文化支撑，推进安全工作精细化、信息化、法治化。</a:t>
            </a:r>
            <a:endParaRPr lang="zh-CN" altLang="en-US" sz="2800" b="1" dirty="0" smtClean="0">
              <a:solidFill>
                <a:srgbClr val="000000"/>
              </a:solidFill>
              <a:latin typeface="楷体" panose="02010609060101010101" pitchFamily="49" charset="-122"/>
              <a:ea typeface="楷体" panose="02010609060101010101" pitchFamily="49" charset="-122"/>
            </a:endParaRPr>
          </a:p>
        </p:txBody>
      </p:sp>
      <p:pic>
        <p:nvPicPr>
          <p:cNvPr id="143362" name="Picture 2" descr="https://timgsa.baidu.com/timg?image&amp;quality=80&amp;size=b9999_10000&amp;sec=1524559140248&amp;di=2da621d06e79b4c62679c0d0df0bcac3&amp;imgtype=0&amp;src=http%3A%2F%2Fwww.pacq.gov.cn%2Fuploads%2Fallimg%2F170103%2F1043406058-0.jpg"/>
          <p:cNvPicPr>
            <a:picLocks noChangeAspect="1" noChangeArrowheads="1"/>
          </p:cNvPicPr>
          <p:nvPr/>
        </p:nvPicPr>
        <p:blipFill>
          <a:blip r:embed="rId2" cstate="print"/>
          <a:srcRect/>
          <a:stretch>
            <a:fillRect/>
          </a:stretch>
        </p:blipFill>
        <p:spPr bwMode="auto">
          <a:xfrm>
            <a:off x="6492685" y="2071679"/>
            <a:ext cx="4724665" cy="3843655"/>
          </a:xfrm>
          <a:prstGeom prst="roundRect">
            <a:avLst/>
          </a:prstGeom>
          <a:noFill/>
        </p:spPr>
      </p:pic>
      <p:sp>
        <p:nvSpPr>
          <p:cNvPr id="8" name="TextBox 16"/>
          <p:cNvSpPr txBox="1">
            <a:spLocks noChangeArrowheads="1"/>
          </p:cNvSpPr>
          <p:nvPr/>
        </p:nvSpPr>
        <p:spPr bwMode="auto">
          <a:xfrm>
            <a:off x="7153835" y="130783"/>
            <a:ext cx="4760260" cy="584775"/>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buNone/>
            </a:pPr>
            <a:r>
              <a:rPr lang="en-US" altLang="zh-CN" b="1" kern="0" dirty="0">
                <a:solidFill>
                  <a:srgbClr val="0000FF"/>
                </a:solidFill>
                <a:latin typeface="楷体_GB2312" pitchFamily="49" charset="-122"/>
                <a:ea typeface="楷体_GB2312" pitchFamily="49" charset="-122"/>
              </a:rPr>
              <a:t>4</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lang="zh-CN" altLang="en-US" b="1" kern="0" dirty="0">
                <a:solidFill>
                  <a:srgbClr val="0000FF"/>
                </a:solidFill>
                <a:latin typeface="楷体_GB2312" pitchFamily="49" charset="-122"/>
                <a:ea typeface="楷体_GB2312" pitchFamily="49" charset="-122"/>
              </a:rPr>
              <a:t>加强国家安全能力建设</a:t>
            </a:r>
          </a:p>
        </p:txBody>
      </p:sp>
    </p:spTree>
    <p:extLst>
      <p:ext uri="{BB962C8B-B14F-4D97-AF65-F5344CB8AC3E}">
        <p14:creationId xmlns:p14="http://schemas.microsoft.com/office/powerpoint/2010/main" val="1296872296"/>
      </p:ext>
    </p:extLst>
  </p:cSld>
  <p:clrMapOvr>
    <a:masterClrMapping/>
  </p:clrMapOvr>
  <mc:AlternateContent xmlns:mc="http://schemas.openxmlformats.org/markup-compatibility/2006" xmlns:p14="http://schemas.microsoft.com/office/powerpoint/2010/main">
    <mc:Choice Requires="p14">
      <p:transition spd="slow">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5"/>
                                        </p:tgtEl>
                                        <p:attrNameLst>
                                          <p:attrName>style.visibility</p:attrName>
                                        </p:attrNameLst>
                                      </p:cBhvr>
                                      <p:to>
                                        <p:strVal val="visible"/>
                                      </p:to>
                                    </p:set>
                                    <p:anim calcmode="discrete" valueType="clr">
                                      <p:cBhvr override="childStyle">
                                        <p:cTn id="1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
                                        </p:tgtEl>
                                        <p:attrNameLst>
                                          <p:attrName>fillcolor</p:attrName>
                                        </p:attrNameLst>
                                      </p:cBhvr>
                                      <p:tavLst>
                                        <p:tav tm="0">
                                          <p:val>
                                            <p:clrVal>
                                              <a:schemeClr val="accent2"/>
                                            </p:clrVal>
                                          </p:val>
                                        </p:tav>
                                        <p:tav tm="50000">
                                          <p:val>
                                            <p:clrVal>
                                              <a:schemeClr val="hlink"/>
                                            </p:clrVal>
                                          </p:val>
                                        </p:tav>
                                      </p:tavLst>
                                    </p:anim>
                                    <p:set>
                                      <p:cBhvr>
                                        <p:cTn id="13" dur="80"/>
                                        <p:tgtEl>
                                          <p:spTgt spid="5"/>
                                        </p:tgtEl>
                                        <p:attrNameLst>
                                          <p:attrName>fill.type</p:attrName>
                                        </p:attrNameLst>
                                      </p:cBhvr>
                                      <p:to>
                                        <p:strVal val="solid"/>
                                      </p:to>
                                    </p:set>
                                  </p:childTnLst>
                                </p:cTn>
                              </p:par>
                            </p:childTnLst>
                          </p:cTn>
                        </p:par>
                        <p:par>
                          <p:cTn id="14" fill="hold">
                            <p:stCondLst>
                              <p:cond delay="2780"/>
                            </p:stCondLst>
                            <p:childTnLst>
                              <p:par>
                                <p:cTn id="15" presetID="23" presetClass="entr" presetSubtype="16" fill="hold" nodeType="afterEffect">
                                  <p:stCondLst>
                                    <p:cond delay="0"/>
                                  </p:stCondLst>
                                  <p:childTnLst>
                                    <p:set>
                                      <p:cBhvr>
                                        <p:cTn id="16" dur="1" fill="hold">
                                          <p:stCondLst>
                                            <p:cond delay="0"/>
                                          </p:stCondLst>
                                        </p:cTn>
                                        <p:tgtEl>
                                          <p:spTgt spid="143362"/>
                                        </p:tgtEl>
                                        <p:attrNameLst>
                                          <p:attrName>style.visibility</p:attrName>
                                        </p:attrNameLst>
                                      </p:cBhvr>
                                      <p:to>
                                        <p:strVal val="visible"/>
                                      </p:to>
                                    </p:set>
                                    <p:anim calcmode="lin" valueType="num">
                                      <p:cBhvr>
                                        <p:cTn id="17" dur="500" fill="hold"/>
                                        <p:tgtEl>
                                          <p:spTgt spid="143362"/>
                                        </p:tgtEl>
                                        <p:attrNameLst>
                                          <p:attrName>ppt_w</p:attrName>
                                        </p:attrNameLst>
                                      </p:cBhvr>
                                      <p:tavLst>
                                        <p:tav tm="0">
                                          <p:val>
                                            <p:fltVal val="0"/>
                                          </p:val>
                                        </p:tav>
                                        <p:tav tm="100000">
                                          <p:val>
                                            <p:strVal val="#ppt_w"/>
                                          </p:val>
                                        </p:tav>
                                      </p:tavLst>
                                    </p:anim>
                                    <p:anim calcmode="lin" valueType="num">
                                      <p:cBhvr>
                                        <p:cTn id="18" dur="500" fill="hold"/>
                                        <p:tgtEl>
                                          <p:spTgt spid="1433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857212" y="2143116"/>
            <a:ext cx="3714787" cy="3816424"/>
          </a:xfrm>
          <a:prstGeom prst="roundRect">
            <a:avLst>
              <a:gd name="adj" fmla="val 7465"/>
            </a:avLst>
          </a:prstGeom>
        </p:spPr>
        <p:style>
          <a:lnRef idx="2">
            <a:schemeClr val="accent1"/>
          </a:lnRef>
          <a:fillRef idx="1">
            <a:schemeClr val="lt1"/>
          </a:fillRef>
          <a:effectRef idx="0">
            <a:schemeClr val="accent1"/>
          </a:effectRef>
          <a:fontRef idx="minor">
            <a:schemeClr val="dk1"/>
          </a:fontRef>
        </p:style>
        <p:txBody>
          <a:bodyPr lIns="98466" tIns="49233" rIns="98466" bIns="49233" rtlCol="0" anchor="ctr"/>
          <a:lstStyle/>
          <a:p>
            <a:pPr algn="ctr"/>
            <a:endParaRPr lang="zh-CN" altLang="en-US"/>
          </a:p>
        </p:txBody>
      </p:sp>
      <p:sp>
        <p:nvSpPr>
          <p:cNvPr id="5" name="矩形 4"/>
          <p:cNvSpPr/>
          <p:nvPr/>
        </p:nvSpPr>
        <p:spPr>
          <a:xfrm>
            <a:off x="857213" y="2143117"/>
            <a:ext cx="3714786" cy="4531410"/>
          </a:xfrm>
          <a:prstGeom prst="rect">
            <a:avLst/>
          </a:prstGeom>
        </p:spPr>
        <p:txBody>
          <a:bodyPr wrap="square" lIns="98466" tIns="49233" rIns="98466" bIns="49233">
            <a:spAutoFit/>
          </a:bodyPr>
          <a:lstStyle/>
          <a:p>
            <a:pPr>
              <a:lnSpc>
                <a:spcPct val="150000"/>
              </a:lnSpc>
            </a:pPr>
            <a:r>
              <a:rPr lang="en-US" altLang="zh-CN" sz="2800" b="1" dirty="0" smtClean="0">
                <a:solidFill>
                  <a:srgbClr val="000000"/>
                </a:solidFill>
                <a:latin typeface="楷体" panose="02010609060101010101" pitchFamily="49" charset="-122"/>
                <a:ea typeface="楷体" panose="02010609060101010101" pitchFamily="49" charset="-122"/>
              </a:rPr>
              <a:t>   </a:t>
            </a:r>
            <a:r>
              <a:rPr lang="zh-CN" altLang="zh-CN" sz="2800" b="1" dirty="0" smtClean="0">
                <a:solidFill>
                  <a:srgbClr val="000000"/>
                </a:solidFill>
                <a:latin typeface="楷体" panose="02010609060101010101" pitchFamily="49" charset="-122"/>
                <a:ea typeface="楷体" panose="02010609060101010101" pitchFamily="49" charset="-122"/>
              </a:rPr>
              <a:t>维护国家安全是全党</a:t>
            </a:r>
            <a:r>
              <a:rPr lang="zh-CN" altLang="en-US" sz="2800" b="1" dirty="0" smtClean="0">
                <a:solidFill>
                  <a:srgbClr val="000000"/>
                </a:solidFill>
                <a:latin typeface="楷体" panose="02010609060101010101" pitchFamily="49" charset="-122"/>
                <a:ea typeface="楷体" panose="02010609060101010101" pitchFamily="49" charset="-122"/>
              </a:rPr>
              <a:t>、</a:t>
            </a:r>
            <a:r>
              <a:rPr lang="zh-CN" altLang="zh-CN" sz="2800" b="1" dirty="0" smtClean="0">
                <a:solidFill>
                  <a:srgbClr val="000000"/>
                </a:solidFill>
                <a:latin typeface="楷体" panose="02010609060101010101" pitchFamily="49" charset="-122"/>
                <a:ea typeface="楷体" panose="02010609060101010101" pitchFamily="49" charset="-122"/>
              </a:rPr>
              <a:t>全国人民的共同责任。以每年</a:t>
            </a:r>
            <a:r>
              <a:rPr lang="en-US" altLang="zh-CN" sz="2800" b="1" dirty="0" smtClean="0">
                <a:solidFill>
                  <a:srgbClr val="000000"/>
                </a:solidFill>
                <a:latin typeface="楷体" panose="02010609060101010101" pitchFamily="49" charset="-122"/>
                <a:ea typeface="楷体" panose="02010609060101010101" pitchFamily="49" charset="-122"/>
              </a:rPr>
              <a:t>4</a:t>
            </a:r>
            <a:r>
              <a:rPr lang="zh-CN" altLang="zh-CN" sz="2800" b="1" dirty="0" smtClean="0">
                <a:solidFill>
                  <a:srgbClr val="000000"/>
                </a:solidFill>
                <a:latin typeface="楷体" panose="02010609060101010101" pitchFamily="49" charset="-122"/>
                <a:ea typeface="楷体" panose="02010609060101010101" pitchFamily="49" charset="-122"/>
              </a:rPr>
              <a:t>月</a:t>
            </a:r>
            <a:r>
              <a:rPr lang="en-US" altLang="zh-CN" sz="2800" b="1" dirty="0" smtClean="0">
                <a:solidFill>
                  <a:srgbClr val="000000"/>
                </a:solidFill>
                <a:latin typeface="楷体" panose="02010609060101010101" pitchFamily="49" charset="-122"/>
                <a:ea typeface="楷体" panose="02010609060101010101" pitchFamily="49" charset="-122"/>
              </a:rPr>
              <a:t>15</a:t>
            </a:r>
            <a:r>
              <a:rPr lang="zh-CN" altLang="zh-CN" sz="2800" b="1" dirty="0" smtClean="0">
                <a:solidFill>
                  <a:srgbClr val="000000"/>
                </a:solidFill>
                <a:latin typeface="楷体" panose="02010609060101010101" pitchFamily="49" charset="-122"/>
                <a:ea typeface="楷体" panose="02010609060101010101" pitchFamily="49" charset="-122"/>
              </a:rPr>
              <a:t>日“全民国家安全教育日”为契机</a:t>
            </a:r>
            <a:r>
              <a:rPr lang="zh-CN" altLang="en-US" sz="2800" b="1" dirty="0" smtClean="0">
                <a:solidFill>
                  <a:srgbClr val="000000"/>
                </a:solidFill>
                <a:latin typeface="楷体" panose="02010609060101010101" pitchFamily="49" charset="-122"/>
                <a:ea typeface="楷体" panose="02010609060101010101" pitchFamily="49" charset="-122"/>
              </a:rPr>
              <a:t>，开展国家安全教育。</a:t>
            </a:r>
          </a:p>
          <a:p>
            <a:pPr>
              <a:lnSpc>
                <a:spcPct val="150000"/>
              </a:lnSpc>
              <a:buFont typeface="Wingdings" panose="05000000000000000000" pitchFamily="2" charset="2"/>
              <a:buChar char="u"/>
            </a:pPr>
            <a:endParaRPr lang="zh-CN" altLang="en-US" sz="2400" b="1" dirty="0">
              <a:solidFill>
                <a:srgbClr val="000000"/>
              </a:solidFill>
              <a:latin typeface="楷体" panose="02010609060101010101" pitchFamily="49" charset="-122"/>
              <a:ea typeface="楷体" panose="02010609060101010101" pitchFamily="49" charset="-122"/>
            </a:endParaRPr>
          </a:p>
        </p:txBody>
      </p:sp>
      <p:pic>
        <p:nvPicPr>
          <p:cNvPr id="142338" name="Picture 2" descr="https://timgsa.baidu.com/timg?image&amp;quality=80&amp;size=b9999_10000&amp;sec=1524559648647&amp;di=dfaf624f19d9e8ee0f783cc998b841e6&amp;imgtype=0&amp;src=http%3A%2F%2Fwww.hlbrdaily.com.cn%2Fuploadfile%2F201804%2F10%2F1750266277.jpg"/>
          <p:cNvPicPr>
            <a:picLocks noChangeAspect="1" noChangeArrowheads="1"/>
          </p:cNvPicPr>
          <p:nvPr/>
        </p:nvPicPr>
        <p:blipFill>
          <a:blip r:embed="rId2" cstate="print"/>
          <a:srcRect/>
          <a:stretch>
            <a:fillRect/>
          </a:stretch>
        </p:blipFill>
        <p:spPr bwMode="auto">
          <a:xfrm>
            <a:off x="5684740" y="2143116"/>
            <a:ext cx="4762533" cy="3808016"/>
          </a:xfrm>
          <a:prstGeom prst="roundRect">
            <a:avLst/>
          </a:prstGeom>
          <a:noFill/>
        </p:spPr>
      </p:pic>
      <p:sp>
        <p:nvSpPr>
          <p:cNvPr id="7" name="TextBox 16"/>
          <p:cNvSpPr txBox="1">
            <a:spLocks noChangeArrowheads="1"/>
          </p:cNvSpPr>
          <p:nvPr/>
        </p:nvSpPr>
        <p:spPr bwMode="auto">
          <a:xfrm>
            <a:off x="7839635" y="130783"/>
            <a:ext cx="4074460" cy="584775"/>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fontAlgn="base">
              <a:spcBef>
                <a:spcPct val="0"/>
              </a:spcBef>
              <a:spcAft>
                <a:spcPct val="0"/>
              </a:spcAft>
              <a:buNone/>
            </a:pPr>
            <a:r>
              <a:rPr lang="en-US" altLang="zh-CN" b="1" kern="0" noProof="0" dirty="0" smtClean="0">
                <a:solidFill>
                  <a:srgbClr val="0000FF"/>
                </a:solidFill>
                <a:latin typeface="楷体_GB2312" pitchFamily="49" charset="-122"/>
                <a:ea typeface="楷体_GB2312" pitchFamily="49" charset="-122"/>
              </a:rPr>
              <a:t>5</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lang="zh-CN" altLang="en-US" b="1" kern="0" dirty="0">
                <a:solidFill>
                  <a:srgbClr val="0000FF"/>
                </a:solidFill>
                <a:latin typeface="楷体_GB2312" pitchFamily="49" charset="-122"/>
                <a:ea typeface="楷体_GB2312" pitchFamily="49" charset="-122"/>
              </a:rPr>
              <a:t>加强国家</a:t>
            </a:r>
            <a:r>
              <a:rPr lang="zh-CN" altLang="en-US" b="1" kern="0" dirty="0" smtClean="0">
                <a:solidFill>
                  <a:srgbClr val="0000FF"/>
                </a:solidFill>
                <a:latin typeface="楷体_GB2312" pitchFamily="49" charset="-122"/>
                <a:ea typeface="楷体_GB2312" pitchFamily="49" charset="-122"/>
              </a:rPr>
              <a:t>安全教育</a:t>
            </a:r>
            <a:endParaRPr lang="zh-CN" altLang="en-US" b="1" kern="0" dirty="0">
              <a:solidFill>
                <a:srgbClr val="0000FF"/>
              </a:solidFill>
              <a:latin typeface="楷体_GB2312" pitchFamily="49" charset="-122"/>
              <a:ea typeface="楷体_GB2312" pitchFamily="49" charset="-122"/>
            </a:endParaRPr>
          </a:p>
        </p:txBody>
      </p:sp>
    </p:spTree>
    <p:extLst>
      <p:ext uri="{BB962C8B-B14F-4D97-AF65-F5344CB8AC3E}">
        <p14:creationId xmlns:p14="http://schemas.microsoft.com/office/powerpoint/2010/main" val="2135063065"/>
      </p:ext>
    </p:extLst>
  </p:cSld>
  <p:clrMapOvr>
    <a:masterClrMapping/>
  </p:clrMapOvr>
  <mc:AlternateContent xmlns:mc="http://schemas.openxmlformats.org/markup-compatibility/2006" xmlns:p14="http://schemas.microsoft.com/office/powerpoint/2010/main">
    <mc:Choice Requires="p14">
      <p:transition spd="slow">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5"/>
                                        </p:tgtEl>
                                        <p:attrNameLst>
                                          <p:attrName>style.visibility</p:attrName>
                                        </p:attrNameLst>
                                      </p:cBhvr>
                                      <p:to>
                                        <p:strVal val="visible"/>
                                      </p:to>
                                    </p:set>
                                    <p:anim calcmode="discrete" valueType="clr">
                                      <p:cBhvr override="childStyle">
                                        <p:cTn id="11"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
                                        </p:tgtEl>
                                        <p:attrNameLst>
                                          <p:attrName>fillcolor</p:attrName>
                                        </p:attrNameLst>
                                      </p:cBhvr>
                                      <p:tavLst>
                                        <p:tav tm="0">
                                          <p:val>
                                            <p:clrVal>
                                              <a:schemeClr val="accent2"/>
                                            </p:clrVal>
                                          </p:val>
                                        </p:tav>
                                        <p:tav tm="50000">
                                          <p:val>
                                            <p:clrVal>
                                              <a:schemeClr val="hlink"/>
                                            </p:clrVal>
                                          </p:val>
                                        </p:tav>
                                      </p:tavLst>
                                    </p:anim>
                                    <p:set>
                                      <p:cBhvr>
                                        <p:cTn id="13" dur="80"/>
                                        <p:tgtEl>
                                          <p:spTgt spid="5"/>
                                        </p:tgtEl>
                                        <p:attrNameLst>
                                          <p:attrName>fill.type</p:attrName>
                                        </p:attrNameLst>
                                      </p:cBhvr>
                                      <p:to>
                                        <p:strVal val="solid"/>
                                      </p:to>
                                    </p:set>
                                  </p:childTnLst>
                                </p:cTn>
                              </p:par>
                            </p:childTnLst>
                          </p:cTn>
                        </p:par>
                        <p:par>
                          <p:cTn id="14" fill="hold">
                            <p:stCondLst>
                              <p:cond delay="2620"/>
                            </p:stCondLst>
                            <p:childTnLst>
                              <p:par>
                                <p:cTn id="15" presetID="47" presetClass="entr" presetSubtype="0" fill="hold" nodeType="afterEffect">
                                  <p:stCondLst>
                                    <p:cond delay="0"/>
                                  </p:stCondLst>
                                  <p:childTnLst>
                                    <p:set>
                                      <p:cBhvr>
                                        <p:cTn id="16" dur="1" fill="hold">
                                          <p:stCondLst>
                                            <p:cond delay="0"/>
                                          </p:stCondLst>
                                        </p:cTn>
                                        <p:tgtEl>
                                          <p:spTgt spid="142338"/>
                                        </p:tgtEl>
                                        <p:attrNameLst>
                                          <p:attrName>style.visibility</p:attrName>
                                        </p:attrNameLst>
                                      </p:cBhvr>
                                      <p:to>
                                        <p:strVal val="visible"/>
                                      </p:to>
                                    </p:set>
                                    <p:animEffect transition="in" filter="fade">
                                      <p:cBhvr>
                                        <p:cTn id="17" dur="1000"/>
                                        <p:tgtEl>
                                          <p:spTgt spid="142338"/>
                                        </p:tgtEl>
                                      </p:cBhvr>
                                    </p:animEffect>
                                    <p:anim calcmode="lin" valueType="num">
                                      <p:cBhvr>
                                        <p:cTn id="18" dur="1000" fill="hold"/>
                                        <p:tgtEl>
                                          <p:spTgt spid="142338"/>
                                        </p:tgtEl>
                                        <p:attrNameLst>
                                          <p:attrName>ppt_x</p:attrName>
                                        </p:attrNameLst>
                                      </p:cBhvr>
                                      <p:tavLst>
                                        <p:tav tm="0">
                                          <p:val>
                                            <p:strVal val="#ppt_x"/>
                                          </p:val>
                                        </p:tav>
                                        <p:tav tm="100000">
                                          <p:val>
                                            <p:strVal val="#ppt_x"/>
                                          </p:val>
                                        </p:tav>
                                      </p:tavLst>
                                    </p:anim>
                                    <p:anim calcmode="lin" valueType="num">
                                      <p:cBhvr>
                                        <p:cTn id="19" dur="1000" fill="hold"/>
                                        <p:tgtEl>
                                          <p:spTgt spid="142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b="12187"/>
          <a:stretch>
            <a:fillRect/>
          </a:stretch>
        </p:blipFill>
        <p:spPr bwMode="auto">
          <a:xfrm>
            <a:off x="0" y="0"/>
            <a:ext cx="122906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59" name="Text Box 3"/>
          <p:cNvSpPr txBox="1">
            <a:spLocks noChangeArrowheads="1"/>
          </p:cNvSpPr>
          <p:nvPr/>
        </p:nvSpPr>
        <p:spPr bwMode="auto">
          <a:xfrm>
            <a:off x="3523128" y="378200"/>
            <a:ext cx="48274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50000"/>
              </a:spcBef>
              <a:spcAft>
                <a:spcPct val="0"/>
              </a:spcAft>
              <a:buFontTx/>
              <a:buNone/>
            </a:pPr>
            <a:r>
              <a:rPr lang="zh-CN" altLang="en-US" sz="5400" b="1" dirty="0" smtClean="0">
                <a:solidFill>
                  <a:srgbClr val="0000FF"/>
                </a:solidFill>
                <a:ea typeface="华文隶书" panose="02010800040101010101" pitchFamily="2" charset="-122"/>
              </a:rPr>
              <a:t>谢谢聆听！</a:t>
            </a:r>
            <a:endParaRPr lang="zh-CN" altLang="en-US" sz="5400" b="1" dirty="0">
              <a:solidFill>
                <a:srgbClr val="0000FF"/>
              </a:solidFill>
              <a:ea typeface="华文隶书" panose="02010800040101010101" pitchFamily="2" charset="-122"/>
            </a:endParaRPr>
          </a:p>
        </p:txBody>
      </p:sp>
    </p:spTree>
    <p:extLst>
      <p:ext uri="{BB962C8B-B14F-4D97-AF65-F5344CB8AC3E}">
        <p14:creationId xmlns:p14="http://schemas.microsoft.com/office/powerpoint/2010/main" val="1819689914"/>
      </p:ext>
    </p:extLst>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2423926" y="692272"/>
            <a:ext cx="70008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itchFamily="18" charset="2"/>
              <a:buChar char="¡"/>
              <a:defRPr sz="3200">
                <a:solidFill>
                  <a:schemeClr val="tx1"/>
                </a:solidFill>
                <a:latin typeface="Arial" charset="0"/>
                <a:ea typeface="宋体" pitchFamily="2" charset="-122"/>
              </a:defRPr>
            </a:lvl1pPr>
            <a:lvl2pPr marL="742950" indent="-285750">
              <a:spcBef>
                <a:spcPct val="20000"/>
              </a:spcBef>
              <a:buClr>
                <a:schemeClr val="tx2"/>
              </a:buClr>
              <a:buSzPct val="85000"/>
              <a:buFont typeface="Wingdings 2" pitchFamily="18" charset="2"/>
              <a:buChar char=""/>
              <a:defRPr sz="2800">
                <a:solidFill>
                  <a:schemeClr val="tx1"/>
                </a:solidFill>
                <a:latin typeface="Arial" charset="0"/>
                <a:ea typeface="宋体" pitchFamily="2" charset="-122"/>
              </a:defRPr>
            </a:lvl2pPr>
            <a:lvl3pPr marL="1143000" indent="-228600">
              <a:spcBef>
                <a:spcPct val="20000"/>
              </a:spcBef>
              <a:buClr>
                <a:schemeClr val="folHlink"/>
              </a:buClr>
              <a:buFont typeface="Wingdings 2" pitchFamily="18" charset="2"/>
              <a:buChar char="¡"/>
              <a:defRPr sz="2400">
                <a:solidFill>
                  <a:schemeClr val="tx1"/>
                </a:solidFill>
                <a:latin typeface="Arial" charset="0"/>
                <a:ea typeface="宋体" pitchFamily="2" charset="-122"/>
              </a:defRPr>
            </a:lvl3pPr>
            <a:lvl4pPr marL="1600200" indent="-228600">
              <a:spcBef>
                <a:spcPct val="20000"/>
              </a:spcBef>
              <a:buClr>
                <a:schemeClr val="tx2"/>
              </a:buClr>
              <a:buSzPct val="90000"/>
              <a:buFont typeface="Wingdings 2" pitchFamily="18" charset="2"/>
              <a:buChar char=""/>
              <a:defRPr sz="2000">
                <a:solidFill>
                  <a:schemeClr val="tx1"/>
                </a:solidFill>
                <a:latin typeface="Arial" charset="0"/>
                <a:ea typeface="宋体" pitchFamily="2" charset="-122"/>
              </a:defRPr>
            </a:lvl4pPr>
            <a:lvl5pPr marL="2057400" indent="-228600">
              <a:spcBef>
                <a:spcPct val="20000"/>
              </a:spcBef>
              <a:buClr>
                <a:schemeClr val="folHlink"/>
              </a:buClr>
              <a:buFont typeface="Wingdings 2" pitchFamily="18" charset="2"/>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9pPr>
          </a:lstStyle>
          <a:p>
            <a:pPr algn="ctr" eaLnBrk="1" hangingPunct="1">
              <a:lnSpc>
                <a:spcPct val="200000"/>
              </a:lnSpc>
              <a:spcBef>
                <a:spcPct val="0"/>
              </a:spcBef>
              <a:buClrTx/>
              <a:buSzTx/>
              <a:buFontTx/>
              <a:buNone/>
            </a:pPr>
            <a:r>
              <a:rPr lang="zh-CN" altLang="en-US" sz="3600" b="1" dirty="0">
                <a:solidFill>
                  <a:srgbClr val="0000FF"/>
                </a:solidFill>
                <a:latin typeface="黑体" pitchFamily="49" charset="-122"/>
                <a:ea typeface="黑体" pitchFamily="49" charset="-122"/>
              </a:rPr>
              <a:t>前言</a:t>
            </a:r>
            <a:endParaRPr lang="en-US" altLang="zh-CN" sz="3600" b="1" dirty="0">
              <a:solidFill>
                <a:srgbClr val="0000FF"/>
              </a:solidFill>
              <a:latin typeface="黑体" pitchFamily="49" charset="-122"/>
              <a:ea typeface="黑体" pitchFamily="49" charset="-122"/>
            </a:endParaRPr>
          </a:p>
        </p:txBody>
      </p:sp>
      <p:sp>
        <p:nvSpPr>
          <p:cNvPr id="4" name="矩形 3"/>
          <p:cNvSpPr/>
          <p:nvPr/>
        </p:nvSpPr>
        <p:spPr>
          <a:xfrm>
            <a:off x="1253047" y="1909136"/>
            <a:ext cx="9955308" cy="3323987"/>
          </a:xfrm>
          <a:prstGeom prst="rect">
            <a:avLst/>
          </a:prstGeom>
          <a:ln>
            <a:solidFill>
              <a:schemeClr val="tx1"/>
            </a:solidFill>
          </a:ln>
        </p:spPr>
        <p:txBody>
          <a:bodyPr wrap="square">
            <a:spAutoFit/>
          </a:bodyPr>
          <a:lstStyle/>
          <a:p>
            <a:pPr indent="306070" algn="just" eaLnBrk="1" hangingPunct="1">
              <a:lnSpc>
                <a:spcPct val="150000"/>
              </a:lnSpc>
              <a:spcAft>
                <a:spcPts val="0"/>
              </a:spcAft>
              <a:defRPr/>
            </a:pPr>
            <a:r>
              <a:rPr lang="zh-CN" altLang="en-US" sz="2800" dirty="0" smtClean="0">
                <a:solidFill>
                  <a:schemeClr val="accent4">
                    <a:lumMod val="10000"/>
                  </a:schemeClr>
                </a:solidFill>
                <a:latin typeface="楷体" panose="02010609060101010101" pitchFamily="49" charset="-122"/>
                <a:ea typeface="楷体" panose="02010609060101010101" pitchFamily="49" charset="-122"/>
              </a:rPr>
              <a:t>   党</a:t>
            </a:r>
            <a:r>
              <a:rPr lang="zh-CN" altLang="en-US" sz="2800" dirty="0">
                <a:solidFill>
                  <a:schemeClr val="accent4">
                    <a:lumMod val="10000"/>
                  </a:schemeClr>
                </a:solidFill>
                <a:latin typeface="楷体" panose="02010609060101010101" pitchFamily="49" charset="-122"/>
                <a:ea typeface="楷体" panose="02010609060101010101" pitchFamily="49" charset="-122"/>
              </a:rPr>
              <a:t>的十九大报告强调，统筹发展和安全，增强忧患意识，做到居安思危，是我们党治国理政的一个重大原则。习近平同志围绕总体国家安全观发表的一系列重要论述，立意高远，内涵丰富，思想深邃，把我们党对国家安全的认识提升到了新的高度和境界，是指导新时代国家安全工作的强大思想</a:t>
            </a:r>
            <a:r>
              <a:rPr lang="zh-CN" altLang="en-US" sz="2800" dirty="0" smtClean="0">
                <a:solidFill>
                  <a:schemeClr val="accent4">
                    <a:lumMod val="10000"/>
                  </a:schemeClr>
                </a:solidFill>
                <a:latin typeface="楷体" panose="02010609060101010101" pitchFamily="49" charset="-122"/>
                <a:ea typeface="楷体" panose="02010609060101010101" pitchFamily="49" charset="-122"/>
              </a:rPr>
              <a:t>武器。</a:t>
            </a:r>
            <a:endParaRPr lang="zh-CN" altLang="zh-CN" sz="2800" b="1" kern="0" dirty="0">
              <a:solidFill>
                <a:schemeClr val="accent4">
                  <a:lumMod val="10000"/>
                </a:schemeClr>
              </a:solidFill>
              <a:latin typeface="楷体" panose="02010609060101010101" pitchFamily="49" charset="-122"/>
              <a:ea typeface="楷体" panose="02010609060101010101" pitchFamily="49" charset="-122"/>
              <a:cs typeface="楷体" panose="02010609060101010101" pitchFamily="49" charset="-122"/>
            </a:endParaRPr>
          </a:p>
        </p:txBody>
      </p:sp>
    </p:spTree>
    <p:extLst>
      <p:ext uri="{BB962C8B-B14F-4D97-AF65-F5344CB8AC3E}">
        <p14:creationId xmlns:p14="http://schemas.microsoft.com/office/powerpoint/2010/main" val="278068502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2279650" y="908050"/>
            <a:ext cx="77835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85000"/>
              <a:buFont typeface="Wingdings 2" pitchFamily="18" charset="2"/>
              <a:buChar char="¡"/>
              <a:defRPr sz="3200">
                <a:solidFill>
                  <a:schemeClr val="tx1"/>
                </a:solidFill>
                <a:latin typeface="Arial" charset="0"/>
                <a:ea typeface="宋体" pitchFamily="2" charset="-122"/>
              </a:defRPr>
            </a:lvl1pPr>
            <a:lvl2pPr marL="742950" indent="-285750">
              <a:spcBef>
                <a:spcPct val="20000"/>
              </a:spcBef>
              <a:buClr>
                <a:schemeClr val="tx2"/>
              </a:buClr>
              <a:buSzPct val="85000"/>
              <a:buFont typeface="Wingdings 2" pitchFamily="18" charset="2"/>
              <a:buChar char=""/>
              <a:defRPr sz="2800">
                <a:solidFill>
                  <a:schemeClr val="tx1"/>
                </a:solidFill>
                <a:latin typeface="Arial" charset="0"/>
                <a:ea typeface="宋体" pitchFamily="2" charset="-122"/>
              </a:defRPr>
            </a:lvl2pPr>
            <a:lvl3pPr marL="1143000" indent="-228600">
              <a:spcBef>
                <a:spcPct val="20000"/>
              </a:spcBef>
              <a:buClr>
                <a:schemeClr val="folHlink"/>
              </a:buClr>
              <a:buFont typeface="Wingdings 2" pitchFamily="18" charset="2"/>
              <a:buChar char="¡"/>
              <a:defRPr sz="2400">
                <a:solidFill>
                  <a:schemeClr val="tx1"/>
                </a:solidFill>
                <a:latin typeface="Arial" charset="0"/>
                <a:ea typeface="宋体" pitchFamily="2" charset="-122"/>
              </a:defRPr>
            </a:lvl3pPr>
            <a:lvl4pPr marL="1600200" indent="-228600">
              <a:spcBef>
                <a:spcPct val="20000"/>
              </a:spcBef>
              <a:buClr>
                <a:schemeClr val="tx2"/>
              </a:buClr>
              <a:buSzPct val="90000"/>
              <a:buFont typeface="Wingdings 2" pitchFamily="18" charset="2"/>
              <a:buChar char=""/>
              <a:defRPr sz="2000">
                <a:solidFill>
                  <a:schemeClr val="tx1"/>
                </a:solidFill>
                <a:latin typeface="Arial" charset="0"/>
                <a:ea typeface="宋体" pitchFamily="2" charset="-122"/>
              </a:defRPr>
            </a:lvl4pPr>
            <a:lvl5pPr marL="2057400" indent="-228600">
              <a:spcBef>
                <a:spcPct val="20000"/>
              </a:spcBef>
              <a:buClr>
                <a:schemeClr val="folHlink"/>
              </a:buClr>
              <a:buFont typeface="Wingdings 2" pitchFamily="18" charset="2"/>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9pPr>
          </a:lstStyle>
          <a:p>
            <a:pPr algn="ctr" eaLnBrk="1" hangingPunct="1">
              <a:lnSpc>
                <a:spcPct val="200000"/>
              </a:lnSpc>
              <a:spcBef>
                <a:spcPct val="0"/>
              </a:spcBef>
              <a:buClrTx/>
              <a:buSzTx/>
              <a:buFontTx/>
              <a:buNone/>
            </a:pPr>
            <a:r>
              <a:rPr lang="zh-CN" altLang="en-US" sz="3600" b="1" dirty="0">
                <a:solidFill>
                  <a:srgbClr val="0000FF"/>
                </a:solidFill>
                <a:latin typeface="黑体" pitchFamily="49" charset="-122"/>
                <a:ea typeface="黑体" pitchFamily="49" charset="-122"/>
              </a:rPr>
              <a:t>目录</a:t>
            </a:r>
            <a:endParaRPr lang="en-US" altLang="zh-CN" sz="3600" b="1" dirty="0">
              <a:solidFill>
                <a:srgbClr val="0000FF"/>
              </a:solidFill>
              <a:latin typeface="黑体" pitchFamily="49" charset="-122"/>
              <a:ea typeface="黑体" pitchFamily="49" charset="-122"/>
            </a:endParaRPr>
          </a:p>
          <a:p>
            <a:pPr eaLnBrk="1" hangingPunct="1">
              <a:lnSpc>
                <a:spcPct val="200000"/>
              </a:lnSpc>
              <a:spcBef>
                <a:spcPct val="0"/>
              </a:spcBef>
              <a:buClrTx/>
              <a:buSzTx/>
              <a:buFontTx/>
              <a:buNone/>
            </a:pPr>
            <a:r>
              <a:rPr lang="zh-CN" altLang="en-US" sz="3600" b="1" dirty="0">
                <a:solidFill>
                  <a:srgbClr val="0000FF"/>
                </a:solidFill>
                <a:latin typeface="黑体" pitchFamily="49" charset="-122"/>
                <a:ea typeface="黑体" pitchFamily="49" charset="-122"/>
              </a:rPr>
              <a:t>一</a:t>
            </a:r>
            <a:r>
              <a:rPr lang="zh-CN" altLang="en-US" sz="3600" b="1" dirty="0" smtClean="0">
                <a:solidFill>
                  <a:srgbClr val="0000FF"/>
                </a:solidFill>
                <a:latin typeface="黑体" pitchFamily="49" charset="-122"/>
                <a:ea typeface="黑体" pitchFamily="49" charset="-122"/>
              </a:rPr>
              <a:t>、影响中国国家安全的国内外形势</a:t>
            </a:r>
            <a:endParaRPr lang="en-US" altLang="zh-CN" sz="3600" b="1" dirty="0" smtClean="0">
              <a:solidFill>
                <a:srgbClr val="0000FF"/>
              </a:solidFill>
              <a:latin typeface="黑体" pitchFamily="49" charset="-122"/>
              <a:ea typeface="黑体" pitchFamily="49" charset="-122"/>
            </a:endParaRPr>
          </a:p>
          <a:p>
            <a:pPr eaLnBrk="1" hangingPunct="1">
              <a:lnSpc>
                <a:spcPct val="200000"/>
              </a:lnSpc>
              <a:spcBef>
                <a:spcPct val="0"/>
              </a:spcBef>
              <a:buClrTx/>
              <a:buSzTx/>
              <a:buFontTx/>
              <a:buNone/>
            </a:pPr>
            <a:r>
              <a:rPr lang="zh-CN" altLang="en-US" sz="3600" b="1" dirty="0" smtClean="0">
                <a:solidFill>
                  <a:srgbClr val="0000FF"/>
                </a:solidFill>
                <a:latin typeface="黑体" pitchFamily="49" charset="-122"/>
                <a:ea typeface="黑体" pitchFamily="49" charset="-122"/>
              </a:rPr>
              <a:t>二、当前我国国家安全的重点内容</a:t>
            </a:r>
            <a:endParaRPr lang="en-US" altLang="zh-CN" sz="3600" b="1" dirty="0">
              <a:solidFill>
                <a:srgbClr val="0000FF"/>
              </a:solidFill>
              <a:latin typeface="黑体" pitchFamily="49" charset="-122"/>
              <a:ea typeface="黑体" pitchFamily="49" charset="-122"/>
            </a:endParaRPr>
          </a:p>
          <a:p>
            <a:pPr eaLnBrk="1" hangingPunct="1">
              <a:lnSpc>
                <a:spcPct val="200000"/>
              </a:lnSpc>
              <a:spcBef>
                <a:spcPct val="0"/>
              </a:spcBef>
              <a:buClrTx/>
              <a:buSzTx/>
              <a:buFontTx/>
              <a:buNone/>
            </a:pPr>
            <a:r>
              <a:rPr lang="zh-CN" altLang="en-US" sz="3600" b="1" dirty="0" smtClean="0">
                <a:solidFill>
                  <a:srgbClr val="0000FF"/>
                </a:solidFill>
                <a:latin typeface="黑体" pitchFamily="49" charset="-122"/>
                <a:ea typeface="黑体" pitchFamily="49" charset="-122"/>
              </a:rPr>
              <a:t>三、贯彻落实总体国家安全观</a:t>
            </a:r>
            <a:endParaRPr lang="en-US" altLang="zh-CN" sz="3600" b="1" dirty="0">
              <a:solidFill>
                <a:srgbClr val="0000FF"/>
              </a:solidFill>
              <a:latin typeface="楷体" pitchFamily="49" charset="-122"/>
              <a:ea typeface="楷体" pitchFamily="49" charset="-122"/>
            </a:endParaRPr>
          </a:p>
        </p:txBody>
      </p:sp>
    </p:spTree>
    <p:extLst>
      <p:ext uri="{BB962C8B-B14F-4D97-AF65-F5344CB8AC3E}">
        <p14:creationId xmlns:p14="http://schemas.microsoft.com/office/powerpoint/2010/main" val="293517096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6"/>
          <p:cNvSpPr txBox="1">
            <a:spLocks noChangeArrowheads="1"/>
          </p:cNvSpPr>
          <p:nvPr/>
        </p:nvSpPr>
        <p:spPr bwMode="auto">
          <a:xfrm>
            <a:off x="2208538" y="1473373"/>
            <a:ext cx="78648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50000"/>
              </a:spcBef>
              <a:buNone/>
            </a:pPr>
            <a:r>
              <a:rPr lang="zh-CN" altLang="en-US" sz="3600" b="1" dirty="0">
                <a:solidFill>
                  <a:srgbClr val="0000FF"/>
                </a:solidFill>
                <a:latin typeface="黑体" pitchFamily="49" charset="-122"/>
                <a:ea typeface="黑体" pitchFamily="49" charset="-122"/>
              </a:rPr>
              <a:t>一、影响中国国家安全的国内外形势</a:t>
            </a:r>
          </a:p>
        </p:txBody>
      </p:sp>
      <p:sp>
        <p:nvSpPr>
          <p:cNvPr id="3" name="文本框 1"/>
          <p:cNvSpPr txBox="1"/>
          <p:nvPr/>
        </p:nvSpPr>
        <p:spPr>
          <a:xfrm>
            <a:off x="2217248" y="2750333"/>
            <a:ext cx="7856114" cy="2246769"/>
          </a:xfrm>
          <a:prstGeom prst="rect">
            <a:avLst/>
          </a:prstGeom>
          <a:noFill/>
        </p:spPr>
        <p:txBody>
          <a:bodyPr wrap="square" rtlCol="0">
            <a:spAutoFit/>
          </a:bodyPr>
          <a:lstStyle/>
          <a:p>
            <a:r>
              <a:rPr lang="zh-CN" altLang="en-US" sz="2800" b="1" dirty="0" smtClean="0">
                <a:solidFill>
                  <a:srgbClr val="000000"/>
                </a:solidFill>
                <a:latin typeface="楷体" panose="02010609060101010101" pitchFamily="49" charset="-122"/>
                <a:ea typeface="楷体" panose="02010609060101010101" pitchFamily="49" charset="-122"/>
              </a:rPr>
              <a:t>    “当前，世界大变局加速深刻演变，全球动荡源和风险点增多，我国外部环境复杂严峻。我们要</a:t>
            </a:r>
            <a:r>
              <a:rPr lang="zh-CN" altLang="en-US" sz="2800" b="1" dirty="0" smtClean="0">
                <a:solidFill>
                  <a:srgbClr val="FF0000"/>
                </a:solidFill>
                <a:latin typeface="楷体" panose="02010609060101010101" pitchFamily="49" charset="-122"/>
                <a:ea typeface="楷体" panose="02010609060101010101" pitchFamily="49" charset="-122"/>
              </a:rPr>
              <a:t>统筹国内国际两个大局</a:t>
            </a:r>
            <a:r>
              <a:rPr lang="zh-CN" altLang="en-US" sz="2800" b="1" dirty="0" smtClean="0">
                <a:solidFill>
                  <a:srgbClr val="000000"/>
                </a:solidFill>
                <a:latin typeface="楷体" panose="02010609060101010101" pitchFamily="49" charset="-122"/>
                <a:ea typeface="楷体" panose="02010609060101010101" pitchFamily="49" charset="-122"/>
              </a:rPr>
              <a:t>，</a:t>
            </a:r>
            <a:r>
              <a:rPr lang="zh-CN" altLang="en-US" sz="2800" b="1" dirty="0" smtClean="0">
                <a:solidFill>
                  <a:srgbClr val="FF0000"/>
                </a:solidFill>
                <a:latin typeface="楷体" panose="02010609060101010101" pitchFamily="49" charset="-122"/>
                <a:ea typeface="楷体" panose="02010609060101010101" pitchFamily="49" charset="-122"/>
              </a:rPr>
              <a:t>发展安全两件大事</a:t>
            </a:r>
            <a:r>
              <a:rPr lang="zh-CN" altLang="en-US" sz="2800" b="1" dirty="0" smtClean="0">
                <a:solidFill>
                  <a:srgbClr val="000000"/>
                </a:solidFill>
                <a:latin typeface="楷体" panose="02010609060101010101" pitchFamily="49" charset="-122"/>
                <a:ea typeface="楷体" panose="02010609060101010101" pitchFamily="49" charset="-122"/>
              </a:rPr>
              <a:t>，既聚焦重点、又统揽全局，有效防范各类风险连锁联动。”</a:t>
            </a:r>
            <a:endParaRPr lang="zh-CN" altLang="en-US" sz="2800" b="1" dirty="0">
              <a:solidFill>
                <a:srgbClr val="0000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78565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3"/>
          <p:cNvSpPr txBox="1">
            <a:spLocks noChangeArrowheads="1"/>
          </p:cNvSpPr>
          <p:nvPr/>
        </p:nvSpPr>
        <p:spPr bwMode="auto">
          <a:xfrm>
            <a:off x="1674254" y="3141664"/>
            <a:ext cx="894241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800" b="1" dirty="0" smtClean="0">
                <a:solidFill>
                  <a:srgbClr val="000000"/>
                </a:solidFill>
                <a:ea typeface="楷体_GB2312" pitchFamily="49" charset="-122"/>
              </a:rPr>
              <a:t>    2017</a:t>
            </a:r>
            <a:r>
              <a:rPr lang="zh-CN" altLang="en-US" sz="2800" b="1" dirty="0">
                <a:solidFill>
                  <a:srgbClr val="000000"/>
                </a:solidFill>
                <a:ea typeface="楷体_GB2312" pitchFamily="49" charset="-122"/>
              </a:rPr>
              <a:t>年</a:t>
            </a:r>
            <a:r>
              <a:rPr lang="en-US" altLang="zh-CN" sz="2800" b="1" dirty="0">
                <a:solidFill>
                  <a:srgbClr val="000000"/>
                </a:solidFill>
                <a:ea typeface="楷体_GB2312" pitchFamily="49" charset="-122"/>
              </a:rPr>
              <a:t>12</a:t>
            </a:r>
            <a:r>
              <a:rPr lang="zh-CN" altLang="en-US" sz="2800" b="1" dirty="0">
                <a:solidFill>
                  <a:srgbClr val="000000"/>
                </a:solidFill>
                <a:ea typeface="楷体_GB2312" pitchFamily="49" charset="-122"/>
              </a:rPr>
              <a:t>月</a:t>
            </a:r>
            <a:r>
              <a:rPr lang="en-US" altLang="zh-CN" sz="2800" b="1" dirty="0">
                <a:solidFill>
                  <a:srgbClr val="000000"/>
                </a:solidFill>
                <a:ea typeface="楷体_GB2312" pitchFamily="49" charset="-122"/>
              </a:rPr>
              <a:t>18</a:t>
            </a:r>
            <a:r>
              <a:rPr lang="zh-CN" altLang="en-US" sz="2800" b="1" dirty="0">
                <a:solidFill>
                  <a:srgbClr val="000000"/>
                </a:solidFill>
                <a:ea typeface="楷体_GB2312" pitchFamily="49" charset="-122"/>
              </a:rPr>
              <a:t>日，美国发布</a:t>
            </a:r>
            <a:r>
              <a:rPr lang="en-US" altLang="zh-CN" sz="2800" b="1" dirty="0">
                <a:solidFill>
                  <a:srgbClr val="000000"/>
                </a:solidFill>
                <a:ea typeface="楷体_GB2312" pitchFamily="49" charset="-122"/>
              </a:rPr>
              <a:t>《</a:t>
            </a:r>
            <a:r>
              <a:rPr lang="zh-CN" altLang="en-US" sz="2800" b="1" dirty="0">
                <a:solidFill>
                  <a:srgbClr val="000000"/>
                </a:solidFill>
                <a:ea typeface="楷体_GB2312" pitchFamily="49" charset="-122"/>
              </a:rPr>
              <a:t>国家安全战略</a:t>
            </a:r>
            <a:r>
              <a:rPr lang="en-US" altLang="zh-CN" sz="2800" b="1" dirty="0">
                <a:solidFill>
                  <a:srgbClr val="000000"/>
                </a:solidFill>
                <a:ea typeface="楷体_GB2312" pitchFamily="49" charset="-122"/>
              </a:rPr>
              <a:t>》</a:t>
            </a:r>
            <a:r>
              <a:rPr lang="zh-CN" altLang="en-US" sz="2800" b="1" dirty="0">
                <a:solidFill>
                  <a:srgbClr val="000000"/>
                </a:solidFill>
                <a:ea typeface="楷体_GB2312" pitchFamily="49" charset="-122"/>
              </a:rPr>
              <a:t>报告，把中国称为“竞争对手”与“修正主义国家”；</a:t>
            </a:r>
            <a:r>
              <a:rPr lang="en-US" altLang="zh-CN" sz="2800" b="1" dirty="0">
                <a:solidFill>
                  <a:srgbClr val="000000"/>
                </a:solidFill>
                <a:ea typeface="楷体_GB2312" pitchFamily="49" charset="-122"/>
              </a:rPr>
              <a:t>2018</a:t>
            </a:r>
            <a:r>
              <a:rPr lang="zh-CN" altLang="en-US" sz="2800" b="1" dirty="0">
                <a:solidFill>
                  <a:srgbClr val="000000"/>
                </a:solidFill>
                <a:ea typeface="楷体_GB2312" pitchFamily="49" charset="-122"/>
              </a:rPr>
              <a:t>年</a:t>
            </a:r>
            <a:r>
              <a:rPr lang="en-US" altLang="zh-CN" sz="2800" b="1" dirty="0">
                <a:solidFill>
                  <a:srgbClr val="000000"/>
                </a:solidFill>
                <a:ea typeface="楷体_GB2312" pitchFamily="49" charset="-122"/>
              </a:rPr>
              <a:t>1</a:t>
            </a:r>
            <a:r>
              <a:rPr lang="zh-CN" altLang="en-US" sz="2800" b="1" dirty="0">
                <a:solidFill>
                  <a:srgbClr val="000000"/>
                </a:solidFill>
                <a:ea typeface="楷体_GB2312" pitchFamily="49" charset="-122"/>
              </a:rPr>
              <a:t>月</a:t>
            </a:r>
            <a:r>
              <a:rPr lang="en-US" altLang="zh-CN" sz="2800" b="1" dirty="0">
                <a:solidFill>
                  <a:srgbClr val="000000"/>
                </a:solidFill>
                <a:ea typeface="楷体_GB2312" pitchFamily="49" charset="-122"/>
              </a:rPr>
              <a:t>19</a:t>
            </a:r>
            <a:r>
              <a:rPr lang="zh-CN" altLang="en-US" sz="2800" b="1" dirty="0">
                <a:solidFill>
                  <a:srgbClr val="000000"/>
                </a:solidFill>
                <a:ea typeface="楷体_GB2312" pitchFamily="49" charset="-122"/>
              </a:rPr>
              <a:t>日，美国防部发布</a:t>
            </a:r>
            <a:r>
              <a:rPr lang="en-US" altLang="zh-CN" sz="2800" b="1" dirty="0">
                <a:solidFill>
                  <a:srgbClr val="000000"/>
                </a:solidFill>
                <a:ea typeface="楷体_GB2312" pitchFamily="49" charset="-122"/>
              </a:rPr>
              <a:t>《</a:t>
            </a:r>
            <a:r>
              <a:rPr lang="zh-CN" altLang="en-US" sz="2800" b="1" dirty="0">
                <a:solidFill>
                  <a:srgbClr val="000000"/>
                </a:solidFill>
                <a:ea typeface="楷体_GB2312" pitchFamily="49" charset="-122"/>
              </a:rPr>
              <a:t>国防战略报告</a:t>
            </a:r>
            <a:r>
              <a:rPr lang="en-US" altLang="zh-CN" sz="2800" b="1" dirty="0">
                <a:solidFill>
                  <a:srgbClr val="000000"/>
                </a:solidFill>
                <a:ea typeface="楷体_GB2312" pitchFamily="49" charset="-122"/>
              </a:rPr>
              <a:t>》</a:t>
            </a:r>
            <a:r>
              <a:rPr lang="zh-CN" altLang="en-US" sz="2800" b="1" dirty="0">
                <a:solidFill>
                  <a:srgbClr val="000000"/>
                </a:solidFill>
                <a:ea typeface="楷体_GB2312" pitchFamily="49" charset="-122"/>
              </a:rPr>
              <a:t>，称中国“战略竞争者”</a:t>
            </a:r>
            <a:r>
              <a:rPr lang="zh-CN" altLang="en-US" sz="2800" b="1" dirty="0" smtClean="0">
                <a:solidFill>
                  <a:srgbClr val="000000"/>
                </a:solidFill>
                <a:ea typeface="楷体_GB2312" pitchFamily="49" charset="-122"/>
              </a:rPr>
              <a:t>。</a:t>
            </a:r>
            <a:endParaRPr lang="zh-CN" altLang="en-US" sz="2800" b="1" dirty="0">
              <a:solidFill>
                <a:srgbClr val="000000"/>
              </a:solidFill>
              <a:ea typeface="楷体_GB2312" pitchFamily="49" charset="-122"/>
            </a:endParaRPr>
          </a:p>
        </p:txBody>
      </p:sp>
      <p:sp>
        <p:nvSpPr>
          <p:cNvPr id="5" name="Text Box 5"/>
          <p:cNvSpPr txBox="1">
            <a:spLocks noChangeArrowheads="1"/>
          </p:cNvSpPr>
          <p:nvPr/>
        </p:nvSpPr>
        <p:spPr bwMode="auto">
          <a:xfrm>
            <a:off x="3051915" y="1979660"/>
            <a:ext cx="6795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smtClean="0">
                <a:solidFill>
                  <a:srgbClr val="FF0000"/>
                </a:solidFill>
                <a:latin typeface="楷体_GB2312" pitchFamily="49" charset="-122"/>
                <a:ea typeface="楷体_GB2312" pitchFamily="49" charset="-122"/>
              </a:rPr>
              <a:t>    一是美国对中国的重新定位</a:t>
            </a:r>
            <a:endParaRPr lang="zh-CN" altLang="en-US" sz="2800" b="1" dirty="0">
              <a:solidFill>
                <a:srgbClr val="FF0000"/>
              </a:solidFill>
              <a:latin typeface="楷体_GB2312" pitchFamily="49" charset="-122"/>
              <a:ea typeface="楷体_GB2312" pitchFamily="49" charset="-122"/>
            </a:endParaRPr>
          </a:p>
        </p:txBody>
      </p:sp>
      <p:sp>
        <p:nvSpPr>
          <p:cNvPr id="7"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29385202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83842" y="1080883"/>
            <a:ext cx="776974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a:solidFill>
                  <a:srgbClr val="000000"/>
                </a:solidFill>
                <a:ea typeface="楷体_GB2312" pitchFamily="49" charset="-122"/>
              </a:rPr>
              <a:t>          </a:t>
            </a:r>
            <a:r>
              <a:rPr lang="en-US" altLang="zh-CN" sz="2800" b="1" dirty="0" smtClean="0">
                <a:solidFill>
                  <a:srgbClr val="000000"/>
                </a:solidFill>
                <a:ea typeface="楷体_GB2312" pitchFamily="49" charset="-122"/>
              </a:rPr>
              <a:t>2020</a:t>
            </a:r>
            <a:r>
              <a:rPr lang="zh-CN" altLang="en-US" sz="2800" b="1" dirty="0" smtClean="0">
                <a:solidFill>
                  <a:srgbClr val="000000"/>
                </a:solidFill>
                <a:ea typeface="楷体_GB2312" pitchFamily="49" charset="-122"/>
              </a:rPr>
              <a:t>年以来，美国在香港、台湾、新疆、南海、</a:t>
            </a:r>
            <a:r>
              <a:rPr lang="en-US" altLang="zh-CN" sz="2800" b="1" dirty="0" smtClean="0">
                <a:solidFill>
                  <a:srgbClr val="000000"/>
                </a:solidFill>
                <a:ea typeface="楷体_GB2312" pitchFamily="49" charset="-122"/>
              </a:rPr>
              <a:t>5G</a:t>
            </a:r>
            <a:r>
              <a:rPr lang="zh-CN" altLang="en-US" sz="2800" b="1" dirty="0" smtClean="0">
                <a:solidFill>
                  <a:srgbClr val="000000"/>
                </a:solidFill>
                <a:ea typeface="楷体_GB2312" pitchFamily="49" charset="-122"/>
              </a:rPr>
              <a:t>技术等对中国</a:t>
            </a:r>
            <a:r>
              <a:rPr lang="zh-CN" altLang="en-US" sz="2800" b="1" dirty="0" smtClean="0">
                <a:solidFill>
                  <a:srgbClr val="FF0000"/>
                </a:solidFill>
                <a:ea typeface="楷体_GB2312" pitchFamily="49" charset="-122"/>
              </a:rPr>
              <a:t>“火力全开”</a:t>
            </a:r>
            <a:r>
              <a:rPr lang="zh-CN" altLang="en-US" sz="2800" b="1" dirty="0" smtClean="0">
                <a:solidFill>
                  <a:srgbClr val="000000"/>
                </a:solidFill>
                <a:ea typeface="楷体_GB2312" pitchFamily="49" charset="-122"/>
              </a:rPr>
              <a:t>：</a:t>
            </a:r>
            <a:r>
              <a:rPr lang="en-US" altLang="zh-CN" sz="2800" b="1" dirty="0" smtClean="0">
                <a:solidFill>
                  <a:srgbClr val="000000"/>
                </a:solidFill>
                <a:ea typeface="楷体_GB2312" pitchFamily="49" charset="-122"/>
              </a:rPr>
              <a:t>7</a:t>
            </a:r>
            <a:r>
              <a:rPr lang="zh-CN" altLang="en-US" sz="2800" b="1" dirty="0" smtClean="0">
                <a:solidFill>
                  <a:srgbClr val="000000"/>
                </a:solidFill>
                <a:ea typeface="楷体_GB2312" pitchFamily="49" charset="-122"/>
              </a:rPr>
              <a:t>月</a:t>
            </a:r>
            <a:r>
              <a:rPr lang="en-US" altLang="zh-CN" sz="2800" b="1" dirty="0" smtClean="0">
                <a:solidFill>
                  <a:srgbClr val="000000"/>
                </a:solidFill>
                <a:ea typeface="楷体_GB2312" pitchFamily="49" charset="-122"/>
              </a:rPr>
              <a:t>15</a:t>
            </a:r>
            <a:r>
              <a:rPr lang="zh-CN" altLang="en-US" sz="2800" b="1" dirty="0">
                <a:solidFill>
                  <a:srgbClr val="000000"/>
                </a:solidFill>
                <a:ea typeface="楷体_GB2312" pitchFamily="49" charset="-122"/>
              </a:rPr>
              <a:t>日特朗普正式</a:t>
            </a:r>
            <a:r>
              <a:rPr lang="zh-CN" altLang="en-US" sz="2800" b="1" dirty="0" smtClean="0">
                <a:solidFill>
                  <a:srgbClr val="000000"/>
                </a:solidFill>
                <a:ea typeface="楷体_GB2312" pitchFamily="49" charset="-122"/>
              </a:rPr>
              <a:t>签署所谓“香港自治法”</a:t>
            </a:r>
            <a:r>
              <a:rPr lang="zh-CN" altLang="en-US" sz="2800" b="1" dirty="0">
                <a:solidFill>
                  <a:srgbClr val="000000"/>
                </a:solidFill>
                <a:ea typeface="楷体_GB2312" pitchFamily="49" charset="-122"/>
              </a:rPr>
              <a:t>和一项行政命令</a:t>
            </a:r>
            <a:r>
              <a:rPr lang="zh-CN" altLang="en-US" sz="2800" b="1" dirty="0" smtClean="0">
                <a:solidFill>
                  <a:srgbClr val="000000"/>
                </a:solidFill>
                <a:ea typeface="楷体_GB2312" pitchFamily="49" charset="-122"/>
              </a:rPr>
              <a:t>；</a:t>
            </a:r>
            <a:r>
              <a:rPr lang="en-US" altLang="zh-CN" sz="2800" b="1" dirty="0" smtClean="0">
                <a:solidFill>
                  <a:srgbClr val="000000"/>
                </a:solidFill>
                <a:ea typeface="楷体_GB2312" pitchFamily="49" charset="-122"/>
              </a:rPr>
              <a:t>7</a:t>
            </a:r>
            <a:r>
              <a:rPr lang="zh-CN" altLang="en-US" sz="2800" b="1" dirty="0" smtClean="0">
                <a:solidFill>
                  <a:srgbClr val="000000"/>
                </a:solidFill>
                <a:ea typeface="楷体_GB2312" pitchFamily="49" charset="-122"/>
              </a:rPr>
              <a:t>月</a:t>
            </a:r>
            <a:r>
              <a:rPr lang="en-US" altLang="zh-CN" sz="2800" b="1" dirty="0" smtClean="0">
                <a:solidFill>
                  <a:srgbClr val="000000"/>
                </a:solidFill>
                <a:ea typeface="楷体_GB2312" pitchFamily="49" charset="-122"/>
              </a:rPr>
              <a:t>14</a:t>
            </a:r>
            <a:r>
              <a:rPr lang="zh-CN" altLang="en-US" sz="2800" b="1" dirty="0" smtClean="0">
                <a:solidFill>
                  <a:srgbClr val="000000"/>
                </a:solidFill>
                <a:ea typeface="楷体_GB2312" pitchFamily="49" charset="-122"/>
              </a:rPr>
              <a:t>日批准</a:t>
            </a:r>
            <a:r>
              <a:rPr lang="zh-CN" altLang="en-US" sz="2800" b="1" dirty="0">
                <a:solidFill>
                  <a:srgbClr val="000000"/>
                </a:solidFill>
                <a:ea typeface="楷体_GB2312" pitchFamily="49" charset="-122"/>
              </a:rPr>
              <a:t>向台湾提供“爱国者</a:t>
            </a:r>
            <a:r>
              <a:rPr lang="en-US" altLang="zh-CN" sz="2800" b="1" dirty="0">
                <a:solidFill>
                  <a:srgbClr val="000000"/>
                </a:solidFill>
                <a:ea typeface="楷体_GB2312" pitchFamily="49" charset="-122"/>
              </a:rPr>
              <a:t>3</a:t>
            </a:r>
            <a:r>
              <a:rPr lang="zh-CN" altLang="en-US" sz="2800" b="1" dirty="0">
                <a:solidFill>
                  <a:srgbClr val="000000"/>
                </a:solidFill>
                <a:ea typeface="楷体_GB2312" pitchFamily="49" charset="-122"/>
              </a:rPr>
              <a:t>型导弹”，总价约</a:t>
            </a:r>
            <a:r>
              <a:rPr lang="en-US" altLang="zh-CN" sz="2800" b="1" dirty="0">
                <a:solidFill>
                  <a:srgbClr val="000000"/>
                </a:solidFill>
                <a:ea typeface="楷体_GB2312" pitchFamily="49" charset="-122"/>
              </a:rPr>
              <a:t>6.2</a:t>
            </a:r>
            <a:r>
              <a:rPr lang="zh-CN" altLang="en-US" sz="2800" b="1" dirty="0">
                <a:solidFill>
                  <a:srgbClr val="000000"/>
                </a:solidFill>
                <a:ea typeface="楷体_GB2312" pitchFamily="49" charset="-122"/>
              </a:rPr>
              <a:t>亿</a:t>
            </a:r>
            <a:r>
              <a:rPr lang="zh-CN" altLang="en-US" sz="2800" b="1" dirty="0" smtClean="0">
                <a:solidFill>
                  <a:srgbClr val="000000"/>
                </a:solidFill>
                <a:ea typeface="楷体_GB2312" pitchFamily="49" charset="-122"/>
              </a:rPr>
              <a:t>美元，对此，中国宣布对</a:t>
            </a:r>
            <a:r>
              <a:rPr lang="zh-CN" altLang="en-US" sz="2800" b="1" dirty="0">
                <a:solidFill>
                  <a:srgbClr val="000000"/>
                </a:solidFill>
                <a:ea typeface="楷体_GB2312" pitchFamily="49" charset="-122"/>
              </a:rPr>
              <a:t>此次军售主要承包商洛克希德</a:t>
            </a:r>
            <a:r>
              <a:rPr lang="en-US" altLang="zh-CN" sz="2800" b="1" dirty="0">
                <a:solidFill>
                  <a:srgbClr val="000000"/>
                </a:solidFill>
                <a:ea typeface="楷体_GB2312" pitchFamily="49" charset="-122"/>
              </a:rPr>
              <a:t>·</a:t>
            </a:r>
            <a:r>
              <a:rPr lang="zh-CN" altLang="en-US" sz="2800" b="1" dirty="0">
                <a:solidFill>
                  <a:srgbClr val="000000"/>
                </a:solidFill>
                <a:ea typeface="楷体_GB2312" pitchFamily="49" charset="-122"/>
              </a:rPr>
              <a:t>马丁公司实施</a:t>
            </a:r>
            <a:r>
              <a:rPr lang="zh-CN" altLang="en-US" sz="2800" b="1" dirty="0" smtClean="0">
                <a:solidFill>
                  <a:srgbClr val="000000"/>
                </a:solidFill>
                <a:ea typeface="楷体_GB2312" pitchFamily="49" charset="-122"/>
              </a:rPr>
              <a:t>制裁；</a:t>
            </a:r>
            <a:r>
              <a:rPr lang="en-US" altLang="zh-CN" sz="2800" b="1" dirty="0" smtClean="0">
                <a:solidFill>
                  <a:srgbClr val="000000"/>
                </a:solidFill>
                <a:ea typeface="楷体_GB2312" pitchFamily="49" charset="-122"/>
              </a:rPr>
              <a:t>7</a:t>
            </a:r>
            <a:r>
              <a:rPr lang="zh-CN" altLang="en-US" sz="2800" b="1" dirty="0" smtClean="0">
                <a:solidFill>
                  <a:srgbClr val="000000"/>
                </a:solidFill>
                <a:ea typeface="楷体_GB2312" pitchFamily="49" charset="-122"/>
              </a:rPr>
              <a:t>月</a:t>
            </a:r>
            <a:r>
              <a:rPr lang="en-US" altLang="zh-CN" sz="2800" b="1" dirty="0" smtClean="0">
                <a:solidFill>
                  <a:srgbClr val="000000"/>
                </a:solidFill>
                <a:ea typeface="楷体_GB2312" pitchFamily="49" charset="-122"/>
              </a:rPr>
              <a:t>9</a:t>
            </a:r>
            <a:r>
              <a:rPr lang="zh-CN" altLang="en-US" sz="2800" b="1" dirty="0" smtClean="0">
                <a:solidFill>
                  <a:srgbClr val="000000"/>
                </a:solidFill>
                <a:ea typeface="楷体_GB2312" pitchFamily="49" charset="-122"/>
              </a:rPr>
              <a:t>日美国宣布对一家新疆政府机构和</a:t>
            </a:r>
            <a:r>
              <a:rPr lang="en-US" altLang="zh-CN" sz="2800" b="1" dirty="0" smtClean="0">
                <a:solidFill>
                  <a:srgbClr val="000000"/>
                </a:solidFill>
                <a:ea typeface="楷体_GB2312" pitchFamily="49" charset="-122"/>
              </a:rPr>
              <a:t>4</a:t>
            </a:r>
            <a:r>
              <a:rPr lang="zh-CN" altLang="en-US" sz="2800" b="1" dirty="0" smtClean="0">
                <a:solidFill>
                  <a:srgbClr val="000000"/>
                </a:solidFill>
                <a:ea typeface="楷体_GB2312" pitchFamily="49" charset="-122"/>
              </a:rPr>
              <a:t>名官员实施制裁，随后，中国宣布对美对等制裁（国会</a:t>
            </a:r>
            <a:r>
              <a:rPr lang="en-US" altLang="zh-CN" sz="2800" b="1" dirty="0" smtClean="0">
                <a:solidFill>
                  <a:srgbClr val="000000"/>
                </a:solidFill>
                <a:ea typeface="楷体_GB2312" pitchFamily="49" charset="-122"/>
              </a:rPr>
              <a:t>—</a:t>
            </a:r>
            <a:r>
              <a:rPr lang="zh-CN" altLang="en-US" sz="2800" b="1" dirty="0" smtClean="0">
                <a:solidFill>
                  <a:srgbClr val="000000"/>
                </a:solidFill>
                <a:ea typeface="楷体_GB2312" pitchFamily="49" charset="-122"/>
              </a:rPr>
              <a:t>行政部门中国委员会和卢比奥、科鲁兹、史密斯、布朗巴克）；</a:t>
            </a:r>
            <a:r>
              <a:rPr lang="en-US" altLang="zh-CN" sz="2800" b="1" dirty="0" smtClean="0">
                <a:solidFill>
                  <a:srgbClr val="000000"/>
                </a:solidFill>
                <a:ea typeface="楷体_GB2312" pitchFamily="49" charset="-122"/>
              </a:rPr>
              <a:t>7</a:t>
            </a:r>
            <a:r>
              <a:rPr lang="zh-CN" altLang="en-US" sz="2800" b="1" dirty="0" smtClean="0">
                <a:solidFill>
                  <a:srgbClr val="000000"/>
                </a:solidFill>
                <a:ea typeface="楷体_GB2312" pitchFamily="49" charset="-122"/>
              </a:rPr>
              <a:t>月</a:t>
            </a:r>
            <a:r>
              <a:rPr lang="en-US" altLang="zh-CN" sz="2800" b="1" dirty="0" smtClean="0">
                <a:solidFill>
                  <a:srgbClr val="000000"/>
                </a:solidFill>
                <a:ea typeface="楷体_GB2312" pitchFamily="49" charset="-122"/>
              </a:rPr>
              <a:t>13</a:t>
            </a:r>
            <a:r>
              <a:rPr lang="zh-CN" altLang="en-US" sz="2800" b="1" dirty="0" smtClean="0">
                <a:solidFill>
                  <a:srgbClr val="000000"/>
                </a:solidFill>
                <a:ea typeface="楷体_GB2312" pitchFamily="49" charset="-122"/>
              </a:rPr>
              <a:t>日蓬佩奥声明：中国对南海许多主张没有国际法依据；</a:t>
            </a:r>
            <a:r>
              <a:rPr lang="en-US" altLang="zh-CN" sz="2800" b="1" dirty="0" smtClean="0">
                <a:solidFill>
                  <a:srgbClr val="000000"/>
                </a:solidFill>
                <a:ea typeface="楷体_GB2312" pitchFamily="49" charset="-122"/>
              </a:rPr>
              <a:t>7</a:t>
            </a:r>
            <a:r>
              <a:rPr lang="zh-CN" altLang="en-US" sz="2800" b="1" dirty="0" smtClean="0">
                <a:solidFill>
                  <a:srgbClr val="000000"/>
                </a:solidFill>
                <a:ea typeface="楷体_GB2312" pitchFamily="49" charset="-122"/>
              </a:rPr>
              <a:t>月</a:t>
            </a:r>
            <a:r>
              <a:rPr lang="en-US" altLang="zh-CN" sz="2800" b="1" dirty="0" smtClean="0">
                <a:solidFill>
                  <a:srgbClr val="000000"/>
                </a:solidFill>
                <a:ea typeface="楷体_GB2312" pitchFamily="49" charset="-122"/>
              </a:rPr>
              <a:t>14</a:t>
            </a:r>
            <a:r>
              <a:rPr lang="zh-CN" altLang="en-US" sz="2800" b="1" dirty="0" smtClean="0">
                <a:solidFill>
                  <a:srgbClr val="000000"/>
                </a:solidFill>
                <a:ea typeface="楷体_GB2312" pitchFamily="49" charset="-122"/>
              </a:rPr>
              <a:t>日特朗普承认，亲自说服英国放弃华为。</a:t>
            </a:r>
            <a:endParaRPr lang="zh-CN" altLang="en-US" sz="2800" b="1" dirty="0">
              <a:solidFill>
                <a:srgbClr val="0000FF"/>
              </a:solidFill>
              <a:ea typeface="楷体_GB2312" pitchFamily="49" charset="-122"/>
            </a:endParaRPr>
          </a:p>
        </p:txBody>
      </p:sp>
      <p:sp>
        <p:nvSpPr>
          <p:cNvPr id="12291" name="AutoShape 5" descr="u=675057009,2356051483&amp;fm=21&amp;gp=0"/>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800">
              <a:solidFill>
                <a:srgbClr val="000000"/>
              </a:solidFill>
            </a:endParaRPr>
          </a:p>
        </p:txBody>
      </p:sp>
      <p:pic>
        <p:nvPicPr>
          <p:cNvPr id="2" name="图片 1"/>
          <p:cNvPicPr>
            <a:picLocks noChangeAspect="1"/>
          </p:cNvPicPr>
          <p:nvPr/>
        </p:nvPicPr>
        <p:blipFill>
          <a:blip r:embed="rId2"/>
          <a:stretch>
            <a:fillRect/>
          </a:stretch>
        </p:blipFill>
        <p:spPr>
          <a:xfrm>
            <a:off x="8484978" y="1080883"/>
            <a:ext cx="3213963" cy="2597632"/>
          </a:xfrm>
          <a:prstGeom prst="rect">
            <a:avLst/>
          </a:prstGeom>
        </p:spPr>
      </p:pic>
      <p:sp>
        <p:nvSpPr>
          <p:cNvPr id="3" name="文本框 2"/>
          <p:cNvSpPr txBox="1"/>
          <p:nvPr/>
        </p:nvSpPr>
        <p:spPr>
          <a:xfrm>
            <a:off x="8276321" y="3718679"/>
            <a:ext cx="3516750" cy="2585323"/>
          </a:xfrm>
          <a:prstGeom prst="rect">
            <a:avLst/>
          </a:prstGeom>
          <a:noFill/>
        </p:spPr>
        <p:txBody>
          <a:bodyPr wrap="square" rtlCol="0">
            <a:spAutoFit/>
          </a:bodyPr>
          <a:lstStyle/>
          <a:p>
            <a:r>
              <a:rPr lang="en-US" altLang="zh-CN" b="1" dirty="0" smtClean="0"/>
              <a:t>       7</a:t>
            </a:r>
            <a:r>
              <a:rPr lang="zh-CN" altLang="en-US" b="1" dirty="0"/>
              <a:t>月</a:t>
            </a:r>
            <a:r>
              <a:rPr lang="en-US" altLang="zh-CN" b="1" dirty="0"/>
              <a:t>12</a:t>
            </a:r>
            <a:r>
              <a:rPr lang="zh-CN" altLang="en-US" b="1" dirty="0"/>
              <a:t>日，美国驻华使领馆推特官方</a:t>
            </a:r>
            <a:r>
              <a:rPr lang="zh-CN" altLang="en-US" b="1" dirty="0" smtClean="0"/>
              <a:t>账号竟</a:t>
            </a:r>
            <a:r>
              <a:rPr lang="zh-CN" altLang="en-US" b="1" dirty="0"/>
              <a:t>在一则反华推文中用起</a:t>
            </a:r>
            <a:r>
              <a:rPr lang="en-US" altLang="zh-CN" b="1" dirty="0"/>
              <a:t>PS</a:t>
            </a:r>
            <a:r>
              <a:rPr lang="zh-CN" altLang="en-US" b="1" dirty="0"/>
              <a:t>图片</a:t>
            </a:r>
            <a:r>
              <a:rPr lang="zh-CN" altLang="en-US" b="1" dirty="0" smtClean="0"/>
              <a:t>。污蔑</a:t>
            </a:r>
            <a:r>
              <a:rPr lang="zh-CN" altLang="en-US" b="1" dirty="0"/>
              <a:t>“中国政府在新疆侵犯人权</a:t>
            </a:r>
            <a:r>
              <a:rPr lang="zh-CN" altLang="en-US" b="1" dirty="0" smtClean="0"/>
              <a:t>”，叫嚣</a:t>
            </a:r>
            <a:r>
              <a:rPr lang="zh-CN" altLang="en-US" b="1" dirty="0"/>
              <a:t>中国制造是“奴隶劳工”</a:t>
            </a:r>
            <a:r>
              <a:rPr lang="zh-CN" altLang="en-US" b="1" dirty="0" smtClean="0"/>
              <a:t>制造。对此，华</a:t>
            </a:r>
            <a:r>
              <a:rPr lang="zh-CN" altLang="en-US" b="1" dirty="0"/>
              <a:t>春</a:t>
            </a:r>
            <a:r>
              <a:rPr lang="zh-CN" altLang="en-US" b="1" dirty="0" smtClean="0"/>
              <a:t>莹表示</a:t>
            </a:r>
            <a:r>
              <a:rPr lang="zh-CN" altLang="en-US" b="1" dirty="0"/>
              <a:t>：如此一个粗制滥造、特别低劣、不值一驳的谎言，他们居然可以堂而皇之地拿来污蔑、诋毁中国，实在是令人不齿！”</a:t>
            </a:r>
            <a:endParaRPr lang="zh-CN" altLang="en-US" dirty="0"/>
          </a:p>
        </p:txBody>
      </p:sp>
      <p:sp>
        <p:nvSpPr>
          <p:cNvPr id="8"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4197353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2113022" y="1270849"/>
            <a:ext cx="832833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zh-CN" altLang="en-US" sz="2800" b="1" dirty="0">
                <a:solidFill>
                  <a:srgbClr val="000000"/>
                </a:solidFill>
                <a:ea typeface="楷体_GB2312" pitchFamily="49" charset="-122"/>
              </a:rPr>
              <a:t>          </a:t>
            </a:r>
            <a:r>
              <a:rPr lang="en-US" altLang="zh-CN" sz="2800" b="1" dirty="0" smtClean="0">
                <a:solidFill>
                  <a:srgbClr val="000000"/>
                </a:solidFill>
                <a:ea typeface="楷体_GB2312" pitchFamily="49" charset="-122"/>
              </a:rPr>
              <a:t>2020</a:t>
            </a:r>
            <a:r>
              <a:rPr lang="zh-CN" altLang="en-US" sz="2800" b="1" dirty="0" smtClean="0">
                <a:solidFill>
                  <a:srgbClr val="000000"/>
                </a:solidFill>
                <a:ea typeface="楷体_GB2312" pitchFamily="49" charset="-122"/>
              </a:rPr>
              <a:t>年</a:t>
            </a:r>
            <a:r>
              <a:rPr lang="en-US" altLang="zh-CN" sz="2800" b="1" dirty="0">
                <a:solidFill>
                  <a:srgbClr val="000000"/>
                </a:solidFill>
                <a:ea typeface="楷体_GB2312" pitchFamily="49" charset="-122"/>
              </a:rPr>
              <a:t>7</a:t>
            </a:r>
            <a:r>
              <a:rPr lang="zh-CN" altLang="en-US" sz="2800" b="1" dirty="0">
                <a:solidFill>
                  <a:srgbClr val="000000"/>
                </a:solidFill>
                <a:ea typeface="楷体_GB2312" pitchFamily="49" charset="-122"/>
              </a:rPr>
              <a:t>月</a:t>
            </a:r>
            <a:r>
              <a:rPr lang="en-US" altLang="zh-CN" sz="2800" b="1" dirty="0">
                <a:solidFill>
                  <a:srgbClr val="000000"/>
                </a:solidFill>
                <a:ea typeface="楷体_GB2312" pitchFamily="49" charset="-122"/>
              </a:rPr>
              <a:t>21</a:t>
            </a:r>
            <a:r>
              <a:rPr lang="zh-CN" altLang="en-US" sz="2800" b="1" dirty="0">
                <a:solidFill>
                  <a:srgbClr val="000000"/>
                </a:solidFill>
                <a:ea typeface="楷体_GB2312" pitchFamily="49" charset="-122"/>
              </a:rPr>
              <a:t>日，美国突然要求中国在</a:t>
            </a:r>
            <a:r>
              <a:rPr lang="en-US" altLang="zh-CN" sz="2800" b="1" dirty="0">
                <a:solidFill>
                  <a:srgbClr val="000000"/>
                </a:solidFill>
                <a:ea typeface="楷体_GB2312" pitchFamily="49" charset="-122"/>
              </a:rPr>
              <a:t>72</a:t>
            </a:r>
            <a:r>
              <a:rPr lang="zh-CN" altLang="en-US" sz="2800" b="1" dirty="0">
                <a:solidFill>
                  <a:srgbClr val="000000"/>
                </a:solidFill>
                <a:ea typeface="楷体_GB2312" pitchFamily="49" charset="-122"/>
              </a:rPr>
              <a:t>小时内关闭其在得州休斯敦的</a:t>
            </a:r>
            <a:r>
              <a:rPr lang="zh-CN" altLang="en-US" sz="2800" b="1" dirty="0" smtClean="0">
                <a:solidFill>
                  <a:srgbClr val="000000"/>
                </a:solidFill>
                <a:ea typeface="楷体_GB2312" pitchFamily="49" charset="-122"/>
              </a:rPr>
              <a:t>总领馆；</a:t>
            </a:r>
            <a:r>
              <a:rPr lang="en-US" altLang="zh-CN" sz="2800" b="1" dirty="0">
                <a:solidFill>
                  <a:srgbClr val="000000"/>
                </a:solidFill>
                <a:ea typeface="楷体_GB2312" pitchFamily="49" charset="-122"/>
              </a:rPr>
              <a:t>7</a:t>
            </a:r>
            <a:r>
              <a:rPr lang="zh-CN" altLang="en-US" sz="2800" b="1" dirty="0">
                <a:solidFill>
                  <a:srgbClr val="000000"/>
                </a:solidFill>
                <a:ea typeface="楷体_GB2312" pitchFamily="49" charset="-122"/>
              </a:rPr>
              <a:t>月</a:t>
            </a:r>
            <a:r>
              <a:rPr lang="en-US" altLang="zh-CN" sz="2800" b="1" dirty="0">
                <a:solidFill>
                  <a:srgbClr val="000000"/>
                </a:solidFill>
                <a:ea typeface="楷体_GB2312" pitchFamily="49" charset="-122"/>
              </a:rPr>
              <a:t>24</a:t>
            </a:r>
            <a:r>
              <a:rPr lang="zh-CN" altLang="en-US" sz="2800" b="1" dirty="0">
                <a:solidFill>
                  <a:srgbClr val="000000"/>
                </a:solidFill>
                <a:ea typeface="楷体_GB2312" pitchFamily="49" charset="-122"/>
              </a:rPr>
              <a:t>日，中国宣布关闭美国驻成都总领馆，以对美国此前要求关停中国驻休斯敦总领馆进行对等反制。</a:t>
            </a:r>
            <a:endParaRPr lang="zh-CN" altLang="en-US" sz="2800" b="1" dirty="0">
              <a:solidFill>
                <a:srgbClr val="0000FF"/>
              </a:solidFill>
              <a:ea typeface="楷体_GB2312" pitchFamily="49" charset="-122"/>
            </a:endParaRPr>
          </a:p>
        </p:txBody>
      </p:sp>
      <p:sp>
        <p:nvSpPr>
          <p:cNvPr id="12291" name="AutoShape 5" descr="u=675057009,2356051483&amp;fm=21&amp;gp=0"/>
          <p:cNvSpPr>
            <a:spLocks noChangeAspect="1" noChangeArrowheads="1"/>
          </p:cNvSpPr>
          <p:nvPr/>
        </p:nvSpPr>
        <p:spPr bwMode="auto">
          <a:xfrm>
            <a:off x="5862918" y="26849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lang="zh-CN" altLang="en-US" sz="1800">
              <a:solidFill>
                <a:srgbClr val="000000"/>
              </a:solidFill>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690" y="3257177"/>
            <a:ext cx="3437228" cy="2293276"/>
          </a:xfrm>
          <a:prstGeom prst="rect">
            <a:avLst/>
          </a:prstGeom>
        </p:spPr>
      </p:pic>
      <p:sp>
        <p:nvSpPr>
          <p:cNvPr id="5" name="文本框 4"/>
          <p:cNvSpPr txBox="1"/>
          <p:nvPr/>
        </p:nvSpPr>
        <p:spPr>
          <a:xfrm>
            <a:off x="2856416" y="5550453"/>
            <a:ext cx="2575775" cy="369332"/>
          </a:xfrm>
          <a:prstGeom prst="rect">
            <a:avLst/>
          </a:prstGeom>
          <a:noFill/>
        </p:spPr>
        <p:txBody>
          <a:bodyPr wrap="square" rtlCol="0">
            <a:spAutoFit/>
          </a:bodyPr>
          <a:lstStyle/>
          <a:p>
            <a:r>
              <a:rPr lang="zh-CN" altLang="en-US" b="1" dirty="0">
                <a:latin typeface="楷体" panose="02010609060101010101" pitchFamily="49" charset="-122"/>
                <a:ea typeface="楷体" panose="02010609060101010101" pitchFamily="49" charset="-122"/>
              </a:rPr>
              <a:t>中国驻休斯敦总领馆</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015" y="3309647"/>
            <a:ext cx="3647225" cy="2188335"/>
          </a:xfrm>
          <a:prstGeom prst="rect">
            <a:avLst/>
          </a:prstGeom>
        </p:spPr>
      </p:pic>
      <p:sp>
        <p:nvSpPr>
          <p:cNvPr id="10" name="文本框 9"/>
          <p:cNvSpPr txBox="1"/>
          <p:nvPr/>
        </p:nvSpPr>
        <p:spPr>
          <a:xfrm>
            <a:off x="7049739" y="5550453"/>
            <a:ext cx="2575775" cy="369332"/>
          </a:xfrm>
          <a:prstGeom prst="rect">
            <a:avLst/>
          </a:prstGeom>
          <a:noFill/>
        </p:spPr>
        <p:txBody>
          <a:bodyPr wrap="square" rtlCol="0">
            <a:spAutoFit/>
          </a:bodyPr>
          <a:lstStyle/>
          <a:p>
            <a:r>
              <a:rPr lang="zh-CN" altLang="en-US" b="1" dirty="0" smtClean="0">
                <a:latin typeface="楷体" panose="02010609060101010101" pitchFamily="49" charset="-122"/>
                <a:ea typeface="楷体" panose="02010609060101010101" pitchFamily="49" charset="-122"/>
              </a:rPr>
              <a:t>美国驻成都总领馆</a:t>
            </a:r>
            <a:endParaRPr lang="zh-CN" altLang="en-US" b="1" dirty="0">
              <a:latin typeface="楷体" panose="02010609060101010101" pitchFamily="49" charset="-122"/>
              <a:ea typeface="楷体" panose="02010609060101010101" pitchFamily="49" charset="-122"/>
            </a:endParaRPr>
          </a:p>
        </p:txBody>
      </p:sp>
      <p:sp>
        <p:nvSpPr>
          <p:cNvPr id="11" name="TextBox 16"/>
          <p:cNvSpPr txBox="1">
            <a:spLocks noChangeArrowheads="1"/>
          </p:cNvSpPr>
          <p:nvPr/>
        </p:nvSpPr>
        <p:spPr bwMode="auto">
          <a:xfrm>
            <a:off x="8276320" y="130783"/>
            <a:ext cx="3516751" cy="579438"/>
          </a:xfrm>
          <a:prstGeom prst="rect">
            <a:avLst/>
          </a:prstGeom>
          <a:solidFill>
            <a:srgbClr val="FFFFFF"/>
          </a:solidFill>
          <a:ln>
            <a:noFill/>
          </a:ln>
          <a:effectLst>
            <a:outerShdw dist="88900" dir="3600007"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defTabSz="457200" eaLnBrk="1" fontAlgn="base" latinLnBrk="0" hangingPunct="1">
              <a:lnSpc>
                <a:spcPct val="100000"/>
              </a:lnSpc>
              <a:spcBef>
                <a:spcPct val="0"/>
              </a:spcBef>
              <a:spcAft>
                <a:spcPct val="0"/>
              </a:spcAft>
              <a:buClrTx/>
              <a:buSzTx/>
              <a:buFontTx/>
              <a:buNone/>
              <a:tabLst/>
              <a:defRPr/>
            </a:pPr>
            <a:r>
              <a:rPr lang="en-US" altLang="zh-CN" b="1" kern="0" dirty="0">
                <a:solidFill>
                  <a:srgbClr val="0000FF"/>
                </a:solidFill>
                <a:latin typeface="楷体_GB2312" pitchFamily="49" charset="-122"/>
                <a:ea typeface="楷体_GB2312" pitchFamily="49" charset="-122"/>
              </a:rPr>
              <a:t>1</a:t>
            </a:r>
            <a:r>
              <a:rPr kumimoji="0" lang="en-US" altLang="zh-CN"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a:t>
            </a:r>
            <a:r>
              <a:rPr kumimoji="0" lang="zh-CN" altLang="en-US" sz="3200" b="1" i="0" u="none" strike="noStrike" kern="0" cap="none" spc="0" normalizeH="0" baseline="0" noProof="0" dirty="0" smtClean="0">
                <a:ln>
                  <a:noFill/>
                </a:ln>
                <a:solidFill>
                  <a:srgbClr val="0000FF"/>
                </a:solidFill>
                <a:effectLst/>
                <a:uLnTx/>
                <a:uFillTx/>
                <a:latin typeface="楷体_GB2312" pitchFamily="49" charset="-122"/>
                <a:ea typeface="楷体_GB2312" pitchFamily="49" charset="-122"/>
              </a:rPr>
              <a:t>国际形势的影响</a:t>
            </a:r>
            <a:endParaRPr kumimoji="0" lang="zh-CN" altLang="en-US" sz="3200" b="1" i="0" u="none" strike="noStrike" kern="0" cap="none" spc="0" normalizeH="0" baseline="0" noProof="0" dirty="0">
              <a:ln>
                <a:noFill/>
              </a:ln>
              <a:solidFill>
                <a:srgbClr val="0000FF"/>
              </a:solidFill>
              <a:effectLst/>
              <a:uLnTx/>
              <a:uFillTx/>
              <a:latin typeface="楷体_GB2312" pitchFamily="49" charset="-122"/>
              <a:ea typeface="楷体_GB2312" pitchFamily="49" charset="-122"/>
            </a:endParaRPr>
          </a:p>
        </p:txBody>
      </p:sp>
    </p:spTree>
    <p:extLst>
      <p:ext uri="{BB962C8B-B14F-4D97-AF65-F5344CB8AC3E}">
        <p14:creationId xmlns:p14="http://schemas.microsoft.com/office/powerpoint/2010/main" val="3913718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天坛月色">
  <a:themeElements>
    <a:clrScheme name="2_天坛月色 1">
      <a:dk1>
        <a:srgbClr val="DDDDDD"/>
      </a:dk1>
      <a:lt1>
        <a:srgbClr val="FFFFFF"/>
      </a:lt1>
      <a:dk2>
        <a:srgbClr val="3366CC"/>
      </a:dk2>
      <a:lt2>
        <a:srgbClr val="FFFF66"/>
      </a:lt2>
      <a:accent1>
        <a:srgbClr val="879CC8"/>
      </a:accent1>
      <a:accent2>
        <a:srgbClr val="C0C0C0"/>
      </a:accent2>
      <a:accent3>
        <a:srgbClr val="ADB8E2"/>
      </a:accent3>
      <a:accent4>
        <a:srgbClr val="DADADA"/>
      </a:accent4>
      <a:accent5>
        <a:srgbClr val="C3CBE0"/>
      </a:accent5>
      <a:accent6>
        <a:srgbClr val="AEAEAE"/>
      </a:accent6>
      <a:hlink>
        <a:srgbClr val="66FFFF"/>
      </a:hlink>
      <a:folHlink>
        <a:srgbClr val="CCFFCC"/>
      </a:folHlink>
    </a:clrScheme>
    <a:fontScheme name="2_天坛月色">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天坛月色 1">
        <a:dk1>
          <a:srgbClr val="DDDDDD"/>
        </a:dk1>
        <a:lt1>
          <a:srgbClr val="FFFFFF"/>
        </a:lt1>
        <a:dk2>
          <a:srgbClr val="3366CC"/>
        </a:dk2>
        <a:lt2>
          <a:srgbClr val="FFFF66"/>
        </a:lt2>
        <a:accent1>
          <a:srgbClr val="879CC8"/>
        </a:accent1>
        <a:accent2>
          <a:srgbClr val="C0C0C0"/>
        </a:accent2>
        <a:accent3>
          <a:srgbClr val="ADB8E2"/>
        </a:accent3>
        <a:accent4>
          <a:srgbClr val="DADADA"/>
        </a:accent4>
        <a:accent5>
          <a:srgbClr val="C3CBE0"/>
        </a:accent5>
        <a:accent6>
          <a:srgbClr val="AEAEAE"/>
        </a:accent6>
        <a:hlink>
          <a:srgbClr val="66FFFF"/>
        </a:hlink>
        <a:folHlink>
          <a:srgbClr val="CCFFCC"/>
        </a:folHlink>
      </a:clrScheme>
      <a:clrMap bg1="dk2" tx1="lt1" bg2="dk1" tx2="lt2" accent1="accent1" accent2="accent2" accent3="accent3" accent4="accent4" accent5="accent5" accent6="accent6" hlink="hlink" folHlink="folHlink"/>
    </a:extraClrScheme>
    <a:extraClrScheme>
      <a:clrScheme name="2_天坛月色 2">
        <a:dk1>
          <a:srgbClr val="C0C0C0"/>
        </a:dk1>
        <a:lt1>
          <a:srgbClr val="FFFFFF"/>
        </a:lt1>
        <a:dk2>
          <a:srgbClr val="006699"/>
        </a:dk2>
        <a:lt2>
          <a:srgbClr val="FFFFFF"/>
        </a:lt2>
        <a:accent1>
          <a:srgbClr val="93B090"/>
        </a:accent1>
        <a:accent2>
          <a:srgbClr val="CCECFF"/>
        </a:accent2>
        <a:accent3>
          <a:srgbClr val="AAB8CA"/>
        </a:accent3>
        <a:accent4>
          <a:srgbClr val="DADADA"/>
        </a:accent4>
        <a:accent5>
          <a:srgbClr val="C8D4C6"/>
        </a:accent5>
        <a:accent6>
          <a:srgbClr val="B9D6E7"/>
        </a:accent6>
        <a:hlink>
          <a:srgbClr val="FFFF66"/>
        </a:hlink>
        <a:folHlink>
          <a:srgbClr val="66FFFF"/>
        </a:folHlink>
      </a:clrScheme>
      <a:clrMap bg1="dk2" tx1="lt1" bg2="dk1" tx2="lt2" accent1="accent1" accent2="accent2" accent3="accent3" accent4="accent4" accent5="accent5" accent6="accent6" hlink="hlink" folHlink="folHlink"/>
    </a:extraClrScheme>
    <a:extraClrScheme>
      <a:clrScheme name="2_天坛月色 3">
        <a:dk1>
          <a:srgbClr val="DDDDDD"/>
        </a:dk1>
        <a:lt1>
          <a:srgbClr val="FFFFFF"/>
        </a:lt1>
        <a:dk2>
          <a:srgbClr val="7B7BA7"/>
        </a:dk2>
        <a:lt2>
          <a:srgbClr val="FFFF66"/>
        </a:lt2>
        <a:accent1>
          <a:srgbClr val="78AE90"/>
        </a:accent1>
        <a:accent2>
          <a:srgbClr val="B8B8D0"/>
        </a:accent2>
        <a:accent3>
          <a:srgbClr val="BFBFD0"/>
        </a:accent3>
        <a:accent4>
          <a:srgbClr val="DADADA"/>
        </a:accent4>
        <a:accent5>
          <a:srgbClr val="BED3C6"/>
        </a:accent5>
        <a:accent6>
          <a:srgbClr val="A6A6BC"/>
        </a:accent6>
        <a:hlink>
          <a:srgbClr val="66FFCC"/>
        </a:hlink>
        <a:folHlink>
          <a:srgbClr val="CCFF99"/>
        </a:folHlink>
      </a:clrScheme>
      <a:clrMap bg1="dk2" tx1="lt1" bg2="dk1" tx2="lt2" accent1="accent1" accent2="accent2" accent3="accent3" accent4="accent4" accent5="accent5" accent6="accent6" hlink="hlink" folHlink="folHlink"/>
    </a:extraClrScheme>
    <a:extraClrScheme>
      <a:clrScheme name="2_天坛月色 4">
        <a:dk1>
          <a:srgbClr val="DDDDDD"/>
        </a:dk1>
        <a:lt1>
          <a:srgbClr val="FFFF00"/>
        </a:lt1>
        <a:dk2>
          <a:srgbClr val="6600CC"/>
        </a:dk2>
        <a:lt2>
          <a:srgbClr val="FFFFFF"/>
        </a:lt2>
        <a:accent1>
          <a:srgbClr val="7296B6"/>
        </a:accent1>
        <a:accent2>
          <a:srgbClr val="FF6600"/>
        </a:accent2>
        <a:accent3>
          <a:srgbClr val="B8AAE2"/>
        </a:accent3>
        <a:accent4>
          <a:srgbClr val="DADA00"/>
        </a:accent4>
        <a:accent5>
          <a:srgbClr val="BCC9D7"/>
        </a:accent5>
        <a:accent6>
          <a:srgbClr val="E75C00"/>
        </a:accent6>
        <a:hlink>
          <a:srgbClr val="99FFCC"/>
        </a:hlink>
        <a:folHlink>
          <a:srgbClr val="FFFFFF"/>
        </a:folHlink>
      </a:clrScheme>
      <a:clrMap bg1="dk2" tx1="lt1" bg2="dk1" tx2="lt2" accent1="accent1" accent2="accent2" accent3="accent3" accent4="accent4" accent5="accent5" accent6="accent6" hlink="hlink" folHlink="folHlink"/>
    </a:extraClrScheme>
    <a:extraClrScheme>
      <a:clrScheme name="2_天坛月色 5">
        <a:dk1>
          <a:srgbClr val="DDDDDD"/>
        </a:dk1>
        <a:lt1>
          <a:srgbClr val="FFFFFF"/>
        </a:lt1>
        <a:dk2>
          <a:srgbClr val="0099CC"/>
        </a:dk2>
        <a:lt2>
          <a:srgbClr val="CCECFF"/>
        </a:lt2>
        <a:accent1>
          <a:srgbClr val="DD8A79"/>
        </a:accent1>
        <a:accent2>
          <a:srgbClr val="339966"/>
        </a:accent2>
        <a:accent3>
          <a:srgbClr val="AACAE2"/>
        </a:accent3>
        <a:accent4>
          <a:srgbClr val="DADADA"/>
        </a:accent4>
        <a:accent5>
          <a:srgbClr val="EBC4BE"/>
        </a:accent5>
        <a:accent6>
          <a:srgbClr val="2D8A5C"/>
        </a:accent6>
        <a:hlink>
          <a:srgbClr val="FFFF66"/>
        </a:hlink>
        <a:folHlink>
          <a:srgbClr val="CCFF99"/>
        </a:folHlink>
      </a:clrScheme>
      <a:clrMap bg1="dk2" tx1="lt1" bg2="dk1" tx2="lt2" accent1="accent1" accent2="accent2" accent3="accent3" accent4="accent4" accent5="accent5" accent6="accent6" hlink="hlink" folHlink="folHlink"/>
    </a:extraClrScheme>
    <a:extraClrScheme>
      <a:clrScheme name="2_天坛月色 6">
        <a:dk1>
          <a:srgbClr val="C0C0C0"/>
        </a:dk1>
        <a:lt1>
          <a:srgbClr val="FFFFFF"/>
        </a:lt1>
        <a:dk2>
          <a:srgbClr val="536DAD"/>
        </a:dk2>
        <a:lt2>
          <a:srgbClr val="66FF66"/>
        </a:lt2>
        <a:accent1>
          <a:srgbClr val="C48AB6"/>
        </a:accent1>
        <a:accent2>
          <a:srgbClr val="FFCCFF"/>
        </a:accent2>
        <a:accent3>
          <a:srgbClr val="B3BAD3"/>
        </a:accent3>
        <a:accent4>
          <a:srgbClr val="DADADA"/>
        </a:accent4>
        <a:accent5>
          <a:srgbClr val="DEC4D7"/>
        </a:accent5>
        <a:accent6>
          <a:srgbClr val="E7B9E7"/>
        </a:accent6>
        <a:hlink>
          <a:srgbClr val="00FFFF"/>
        </a:hlink>
        <a:folHlink>
          <a:srgbClr val="FFFF66"/>
        </a:folHlink>
      </a:clrScheme>
      <a:clrMap bg1="dk2" tx1="lt1" bg2="dk1" tx2="lt2" accent1="accent1" accent2="accent2" accent3="accent3" accent4="accent4" accent5="accent5" accent6="accent6" hlink="hlink" folHlink="folHlink"/>
    </a:extraClrScheme>
    <a:extraClrScheme>
      <a:clrScheme name="2_天坛月色 7">
        <a:dk1>
          <a:srgbClr val="C0C0C0"/>
        </a:dk1>
        <a:lt1>
          <a:srgbClr val="FFFF00"/>
        </a:lt1>
        <a:dk2>
          <a:srgbClr val="996633"/>
        </a:dk2>
        <a:lt2>
          <a:srgbClr val="66FFFF"/>
        </a:lt2>
        <a:accent1>
          <a:srgbClr val="CD7C73"/>
        </a:accent1>
        <a:accent2>
          <a:srgbClr val="B6B6CE"/>
        </a:accent2>
        <a:accent3>
          <a:srgbClr val="CAB8AD"/>
        </a:accent3>
        <a:accent4>
          <a:srgbClr val="DADA00"/>
        </a:accent4>
        <a:accent5>
          <a:srgbClr val="E3BFBC"/>
        </a:accent5>
        <a:accent6>
          <a:srgbClr val="A5A5BA"/>
        </a:accent6>
        <a:hlink>
          <a:srgbClr val="000000"/>
        </a:hlink>
        <a:folHlink>
          <a:srgbClr val="CCECFF"/>
        </a:folHlink>
      </a:clrScheme>
      <a:clrMap bg1="dk2" tx1="lt1" bg2="dk1" tx2="lt2" accent1="accent1" accent2="accent2" accent3="accent3" accent4="accent4" accent5="accent5" accent6="accent6" hlink="hlink" folHlink="folHlink"/>
    </a:extraClrScheme>
    <a:extraClrScheme>
      <a:clrScheme name="2_天坛月色 8">
        <a:dk1>
          <a:srgbClr val="C0C0C0"/>
        </a:dk1>
        <a:lt1>
          <a:srgbClr val="FFFF66"/>
        </a:lt1>
        <a:dk2>
          <a:srgbClr val="008080"/>
        </a:dk2>
        <a:lt2>
          <a:srgbClr val="FFFF00"/>
        </a:lt2>
        <a:accent1>
          <a:srgbClr val="859CC9"/>
        </a:accent1>
        <a:accent2>
          <a:srgbClr val="FFCCFF"/>
        </a:accent2>
        <a:accent3>
          <a:srgbClr val="AAC0C0"/>
        </a:accent3>
        <a:accent4>
          <a:srgbClr val="DADA56"/>
        </a:accent4>
        <a:accent5>
          <a:srgbClr val="C2CBE1"/>
        </a:accent5>
        <a:accent6>
          <a:srgbClr val="E7B9E7"/>
        </a:accent6>
        <a:hlink>
          <a:srgbClr val="99FFCC"/>
        </a:hlink>
        <a:folHlink>
          <a:srgbClr val="CCEC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中国特色社会主义的三维向度" id="{8D608D4C-F831-44DB-8655-95967350DE1B}" vid="{E3A25793-A08F-4F93-81BC-22C705C00339}"/>
    </a:ext>
  </a:ext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中国特色社会主义的三维向度</Template>
  <TotalTime>1438</TotalTime>
  <Words>2337</Words>
  <Application>Microsoft Office PowerPoint</Application>
  <PresentationFormat>自定义</PresentationFormat>
  <Paragraphs>131</Paragraphs>
  <Slides>39</Slides>
  <Notes>13</Notes>
  <HiddenSlides>0</HiddenSlides>
  <MMClips>0</MMClips>
  <ScaleCrop>false</ScaleCrop>
  <HeadingPairs>
    <vt:vector size="4" baseType="variant">
      <vt:variant>
        <vt:lpstr>主题</vt:lpstr>
      </vt:variant>
      <vt:variant>
        <vt:i4>2</vt:i4>
      </vt:variant>
      <vt:variant>
        <vt:lpstr>幻灯片标题</vt:lpstr>
      </vt:variant>
      <vt:variant>
        <vt:i4>39</vt:i4>
      </vt:variant>
    </vt:vector>
  </HeadingPairs>
  <TitlesOfParts>
    <vt:vector size="41" baseType="lpstr">
      <vt:lpstr>2_天坛月色</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win-pc</cp:lastModifiedBy>
  <cp:revision>167</cp:revision>
  <dcterms:created xsi:type="dcterms:W3CDTF">2019-07-02T06:40:02Z</dcterms:created>
  <dcterms:modified xsi:type="dcterms:W3CDTF">2020-10-18T12:37:01Z</dcterms:modified>
</cp:coreProperties>
</file>