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71" autoAdjust="0"/>
  </p:normalViewPr>
  <p:slideViewPr>
    <p:cSldViewPr snapToGrid="0">
      <p:cViewPr>
        <p:scale>
          <a:sx n="53" d="100"/>
          <a:sy n="53" d="100"/>
        </p:scale>
        <p:origin x="819"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6CA5C-0BD8-4337-B57C-D632653725D3}" type="datetimeFigureOut">
              <a:rPr lang="zh-CN" altLang="en-US" smtClean="0"/>
              <a:t>2020/9/18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5DDBD-11A6-42EF-9062-EBAB5D99DD15}" type="slidenum">
              <a:rPr lang="zh-CN" altLang="en-US" smtClean="0"/>
              <a:t>‹#›</a:t>
            </a:fld>
            <a:endParaRPr lang="zh-CN" altLang="en-US"/>
          </a:p>
        </p:txBody>
      </p:sp>
    </p:spTree>
    <p:extLst>
      <p:ext uri="{BB962C8B-B14F-4D97-AF65-F5344CB8AC3E}">
        <p14:creationId xmlns:p14="http://schemas.microsoft.com/office/powerpoint/2010/main" val="851946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575DDBD-11A6-42EF-9062-EBAB5D99DD15}" type="slidenum">
              <a:rPr lang="zh-CN" altLang="en-US" smtClean="0"/>
              <a:t>3</a:t>
            </a:fld>
            <a:endParaRPr lang="zh-CN" altLang="en-US"/>
          </a:p>
        </p:txBody>
      </p:sp>
    </p:spTree>
    <p:extLst>
      <p:ext uri="{BB962C8B-B14F-4D97-AF65-F5344CB8AC3E}">
        <p14:creationId xmlns:p14="http://schemas.microsoft.com/office/powerpoint/2010/main" val="302947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2CB02D-1D87-44A1-B4C8-DEFD9C79751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5EF4622-F9F5-4859-ADAF-26AFAA7137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6638A13-D68C-4400-A5CC-3EB95E0AA3DA}"/>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0FF511CF-5E00-4798-A16D-AD196C5C3E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91DE8A-FFD3-4474-B0A7-F54DF90851A9}"/>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243321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FD8D6E-E092-4889-8AF5-6DCCD190315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51CA354-3EE6-4F98-86E7-2995D7CC3B0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9F7224B-E12F-46DF-B0FE-AD2E68208479}"/>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7D2C7284-8D7B-4182-A6FC-AD20EF50410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3B5C9F-B349-450F-A968-5F1E239ECB45}"/>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339565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09EFCF5-F94A-440F-8E11-B86107A23A2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2B88110-8BB6-4437-81B8-C4936F1B98FA}"/>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0195CB1-A40B-48BC-B466-704FB6EE8F88}"/>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375473BE-80C2-4B7D-A170-31D39C3AF77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F1683D9-1F3F-4F62-8225-D253F50162E2}"/>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384612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B8B651-E352-4FD2-BE83-8D0C69F4DF1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7D2A82E-61F1-415A-8E4D-F2C2BA3D7090}"/>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5CA14EE-A7F2-400A-915D-3F576B1384EB}"/>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DD8E0AF7-89A0-4011-BEF0-B9313BB01CE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C2F16A-F28A-4EA3-B53B-2402FDE04BC8}"/>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162222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7EF24C-FC6C-44E5-A966-98B8253FC19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C138FF1-184F-4507-AFBF-045539D63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5B1A5799-DF95-414B-839B-5487BEE01E03}"/>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6B50F0AF-466C-48F1-A3D7-02CABC4F744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E2032F3-73F9-4739-A18C-B1C16347241B}"/>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71147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8B1FAD-0926-4FE1-8D73-2620E0C371F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62FBAA4-77C0-49DD-900E-5A645D0C1843}"/>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EE17F513-D598-4467-9CB0-C60B36C367E2}"/>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ED7EFF6B-BD36-484E-B4E6-E991E50A8D59}"/>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E0EB6D7D-7BC1-4581-8991-F21AA77E79B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BACA532-F631-4CEE-805A-3ECFCC8E4CAF}"/>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59777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EE2D44-C9E3-4A9C-A2F8-AD2A3A00648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F1D3736-945F-4026-9DFC-BF41367DA3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3141E70D-264D-4CE6-9B1C-48147AE2CF25}"/>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BAC3A69-8754-4F83-B8F5-A2DD7AC7DB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8CC75D22-603A-4692-93A0-CF49F3130BA4}"/>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EA1FE11-4B52-4838-ABBF-7F798FE839D3}"/>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8" name="页脚占位符 7">
            <a:extLst>
              <a:ext uri="{FF2B5EF4-FFF2-40B4-BE49-F238E27FC236}">
                <a16:creationId xmlns:a16="http://schemas.microsoft.com/office/drawing/2014/main" id="{052B30EE-B6AE-46F9-93C9-E94968D14A9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F194155-6F43-4A8E-BEC9-3DD82B3DADD1}"/>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333163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9D8C40-803F-4282-8A59-C9BF0EF2213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B7F1BE9-8117-4827-9081-26E8500FBF95}"/>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4" name="页脚占位符 3">
            <a:extLst>
              <a:ext uri="{FF2B5EF4-FFF2-40B4-BE49-F238E27FC236}">
                <a16:creationId xmlns:a16="http://schemas.microsoft.com/office/drawing/2014/main" id="{05ACE910-C09A-49AA-BBE7-E43DB882482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479C900-DBCE-4333-9BB5-156A0D5B56D7}"/>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288597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CDF2B21-1ABF-45DB-A127-0423C74DB3DB}"/>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3" name="页脚占位符 2">
            <a:extLst>
              <a:ext uri="{FF2B5EF4-FFF2-40B4-BE49-F238E27FC236}">
                <a16:creationId xmlns:a16="http://schemas.microsoft.com/office/drawing/2014/main" id="{FA83DE09-F3E1-4B33-A63E-5CD9E0FE3C5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4890BEF-5408-44D7-8319-605A236673AF}"/>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59656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9C6592-D626-4EDD-A6CE-866DB7478A1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460C533-CA6E-46E9-A9B9-D561B56D40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CB97EBF3-2CE7-4AA3-B76B-AD681378E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1A36EC6-C5FA-47F5-9EEB-255AA289B9E2}"/>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FA44C99E-3BC5-4C8D-A08B-9D09E14129C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00C60FC-8084-4480-BDB3-AA6DB1E38D3C}"/>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2601587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6C581D-B766-4906-B8F0-BEEE25B7E13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94CA674B-73A4-4EE6-A5E6-87178B7BB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E453787-236E-425A-BB86-6FD6A4CA4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2B71A9B-2B5F-40B8-A9CB-6A1B8556F575}"/>
              </a:ext>
            </a:extLst>
          </p:cNvPr>
          <p:cNvSpPr>
            <a:spLocks noGrp="1"/>
          </p:cNvSpPr>
          <p:nvPr>
            <p:ph type="dt" sz="half" idx="10"/>
          </p:nvPr>
        </p:nvSpPr>
        <p:spPr/>
        <p:txBody>
          <a:bodyPr/>
          <a:lstStyle/>
          <a:p>
            <a:fld id="{26FC6DAA-1506-4B83-A043-374AAF376F60}"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29CA9279-2177-4E63-A0EA-AD529C0C1AE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B6394D6-9DE4-4FE5-B99A-0CDCE3245A6D}"/>
              </a:ext>
            </a:extLst>
          </p:cNvPr>
          <p:cNvSpPr>
            <a:spLocks noGrp="1"/>
          </p:cNvSpPr>
          <p:nvPr>
            <p:ph type="sldNum" sz="quarter" idx="12"/>
          </p:nvPr>
        </p:nvSpPr>
        <p:spPr/>
        <p:txBody>
          <a:body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159301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AA83C0A-43CB-4B12-838D-5E466D0E32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3EFF3B1-B096-4FF1-BBF0-1774CA4E81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C85319-8915-4B9B-B0B4-ECCF81DB82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C6DAA-1506-4B83-A043-374AAF376F60}"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6CB5E5BC-B277-4097-AEF9-1288A9CF0B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CB0BE0B-3E63-4FF7-AFDF-42711595F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BBE4D-7760-4E19-B909-F9C7C020CEAF}" type="slidenum">
              <a:rPr lang="zh-CN" altLang="en-US" smtClean="0"/>
              <a:t>‹#›</a:t>
            </a:fld>
            <a:endParaRPr lang="zh-CN" altLang="en-US"/>
          </a:p>
        </p:txBody>
      </p:sp>
    </p:spTree>
    <p:extLst>
      <p:ext uri="{BB962C8B-B14F-4D97-AF65-F5344CB8AC3E}">
        <p14:creationId xmlns:p14="http://schemas.microsoft.com/office/powerpoint/2010/main" val="237414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02F4EA-AEF4-402A-884F-35F249C33202}"/>
              </a:ext>
            </a:extLst>
          </p:cNvPr>
          <p:cNvSpPr>
            <a:spLocks noGrp="1"/>
          </p:cNvSpPr>
          <p:nvPr>
            <p:ph type="ctrTitle"/>
          </p:nvPr>
        </p:nvSpPr>
        <p:spPr>
          <a:xfrm>
            <a:off x="1524000" y="1891251"/>
            <a:ext cx="9144000" cy="2387600"/>
          </a:xfrm>
        </p:spPr>
        <p:txBody>
          <a:bodyPr>
            <a:normAutofit/>
          </a:bodyPr>
          <a:lstStyle/>
          <a:p>
            <a:pPr>
              <a:lnSpc>
                <a:spcPct val="150000"/>
              </a:lnSpc>
            </a:pPr>
            <a:r>
              <a:rPr lang="zh-CN" altLang="en-US" sz="4000" dirty="0">
                <a:latin typeface="宋体" panose="02010600030101010101" pitchFamily="2" charset="-122"/>
                <a:ea typeface="宋体" panose="02010600030101010101" pitchFamily="2" charset="-122"/>
              </a:rPr>
              <a:t>形势与政策 </a:t>
            </a:r>
            <a:r>
              <a:rPr lang="zh-CN" altLang="zh-CN" sz="4000" dirty="0">
                <a:latin typeface="宋体" panose="02010600030101010101" pitchFamily="2" charset="-122"/>
                <a:ea typeface="宋体" panose="02010600030101010101" pitchFamily="2" charset="-122"/>
              </a:rPr>
              <a:t>国际形势与政策专题</a:t>
            </a:r>
            <a:br>
              <a:rPr lang="en-US" altLang="zh-CN" sz="3600" dirty="0">
                <a:latin typeface="宋体" panose="02010600030101010101" pitchFamily="2" charset="-122"/>
                <a:ea typeface="宋体" panose="02010600030101010101" pitchFamily="2" charset="-122"/>
              </a:rPr>
            </a:br>
            <a:r>
              <a:rPr lang="zh-CN" altLang="zh-CN" sz="3600" dirty="0">
                <a:latin typeface="宋体" panose="02010600030101010101" pitchFamily="2" charset="-122"/>
                <a:ea typeface="宋体" panose="02010600030101010101" pitchFamily="2" charset="-122"/>
              </a:rPr>
              <a:t>推动构建人类卫生健康共同体</a:t>
            </a:r>
            <a:endParaRPr lang="zh-CN" altLang="en-US" dirty="0"/>
          </a:p>
        </p:txBody>
      </p:sp>
    </p:spTree>
    <p:extLst>
      <p:ext uri="{BB962C8B-B14F-4D97-AF65-F5344CB8AC3E}">
        <p14:creationId xmlns:p14="http://schemas.microsoft.com/office/powerpoint/2010/main" val="4237741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四、意义</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推动构建人类卫生健康共同体，是中国对推进全球多元和文明发展的重大倡议。</a:t>
            </a:r>
            <a:r>
              <a:rPr lang="zh-CN" altLang="en-US" sz="2400" dirty="0">
                <a:latin typeface="宋体" panose="02010600030101010101" pitchFamily="2" charset="-122"/>
                <a:ea typeface="宋体" panose="02010600030101010101" pitchFamily="2" charset="-122"/>
              </a:rPr>
              <a:t>打造人类卫生健康共同体国际合作倡议为在国际合作中打破东西划分，摆脱政治制度差异，超越意识形态分歧，推进全球多元和文明发展贡献了中国方案。</a:t>
            </a:r>
            <a:r>
              <a:rPr lang="zh-CN" altLang="zh-CN" sz="2400" dirty="0">
                <a:latin typeface="宋体" panose="02010600030101010101" pitchFamily="2" charset="-122"/>
                <a:ea typeface="宋体" panose="02010600030101010101" pitchFamily="2" charset="-122"/>
              </a:rPr>
              <a:t>中国的抗疫经验为全球公共卫生治理贡献了中国智慧和中国方案，以自身的发展经验填补了全球卫生治理的发展缺位，值得世界各国吸收借鉴。在防疫的关键时期，各国应以维护世界人民的共同利益、整体利益和长远利益为根本宗旨，在维护自身利益时兼顾他国合理关切，在谋求本国发展中促进各国共同发展，体现历史担当精神。</a:t>
            </a:r>
            <a:endParaRPr lang="zh-CN" altLang="en-US" sz="24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136848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五、结语</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dirty="0">
                <a:latin typeface="宋体" panose="02010600030101010101" pitchFamily="2" charset="-122"/>
                <a:ea typeface="宋体" panose="02010600030101010101" pitchFamily="2" charset="-122"/>
              </a:rPr>
              <a:t>新冠肺炎疫情给人民生命安全和身体健康带来巨大威胁，给全球公共卫生安全带来巨大挑战。在全球战疫行动中，中国提出切实可行的防控方案，努力推动构建人类卫生健康共同体，展现了中国自觉地把自身的发展与人类的发展统一起来的大国胸怀和历史担当。中国秉持并践行互帮互助原则，展现负责任大国形象。</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r>
              <a:rPr lang="zh-CN" altLang="en-US" sz="2400" dirty="0">
                <a:latin typeface="宋体" panose="02010600030101010101" pitchFamily="2" charset="-122"/>
                <a:ea typeface="宋体" panose="02010600030101010101" pitchFamily="2" charset="-122"/>
              </a:rPr>
              <a:t>“天下大同、和而不同”的中国智慧，“以义为利、舍我其谁”的中国担当，合作共赢、文明互鉴、共同繁荣的中国方案正在为世界造就新机遇。国际社会需要坚定信心、齐心协力、团结应对，全面加强国际合作，携手取得这场人类同重大传染性疾病斗争的胜利。</a:t>
            </a:r>
          </a:p>
        </p:txBody>
      </p:sp>
    </p:spTree>
    <p:extLst>
      <p:ext uri="{BB962C8B-B14F-4D97-AF65-F5344CB8AC3E}">
        <p14:creationId xmlns:p14="http://schemas.microsoft.com/office/powerpoint/2010/main" val="3531060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参考文献</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【1】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习近平</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团结合作是国际社会战胜疫情最有力武器</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[J].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求是</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2020(08).</a:t>
            </a:r>
          </a:p>
          <a:p>
            <a:pPr marL="0" indent="0" algn="just">
              <a:lnSpc>
                <a:spcPct val="15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【2】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习近平</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团结合作战胜疫情 共同构建人类卫生健康共同体一一在第七十三届世界卫生大会视频会议开幕式上的致辞</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[N].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人民日报</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2020-05-18.</a:t>
            </a:r>
          </a:p>
          <a:p>
            <a:pPr marL="0" indent="0" algn="just">
              <a:lnSpc>
                <a:spcPct val="15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【3】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董大伟</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构建人类卫生健康共同体的中国担当</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[N].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光明日报</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2020-04-21(06).</a:t>
            </a:r>
          </a:p>
          <a:p>
            <a:pPr marL="0" indent="0" algn="just">
              <a:lnSpc>
                <a:spcPct val="15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【4】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刘恩东</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打造人类卫生健康共同体的时代价值</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[N].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学习时报</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2020-03-27.</a:t>
            </a:r>
          </a:p>
        </p:txBody>
      </p:sp>
    </p:spTree>
    <p:extLst>
      <p:ext uri="{BB962C8B-B14F-4D97-AF65-F5344CB8AC3E}">
        <p14:creationId xmlns:p14="http://schemas.microsoft.com/office/powerpoint/2010/main" val="185267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一、背景</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200" y="1569019"/>
            <a:ext cx="10335935" cy="4759733"/>
          </a:xfrm>
        </p:spPr>
        <p:txBody>
          <a:bodyPr>
            <a:normAutofit fontScale="25000" lnSpcReduction="20000"/>
          </a:bodyPr>
          <a:lstStyle/>
          <a:p>
            <a:pPr marL="0" indent="0" algn="just">
              <a:lnSpc>
                <a:spcPct val="150000"/>
              </a:lnSpc>
              <a:buNone/>
            </a:pPr>
            <a:r>
              <a:rPr lang="zh-CN" altLang="en-US" sz="9600" dirty="0">
                <a:latin typeface="宋体" panose="02010600030101010101" pitchFamily="2" charset="-122"/>
                <a:ea typeface="宋体" panose="02010600030101010101" pitchFamily="2" charset="-122"/>
              </a:rPr>
              <a:t>人类文明史也是一部同疾病和灾难的斗争史。新冠肺炎疫情，是人类所经历的第二次世界大战结束以来最严重的全球公共卫生突发事件。面对新冠肺炎疫情，国际社会守望相助、风雨同舟，汇聚起同疫情斗争的磅礴之力。</a:t>
            </a:r>
            <a:r>
              <a:rPr lang="zh-CN" altLang="en-US" sz="9600" b="1" dirty="0">
                <a:latin typeface="宋体" panose="02010600030101010101" pitchFamily="2" charset="-122"/>
                <a:ea typeface="宋体" panose="02010600030101010101" pitchFamily="2" charset="-122"/>
              </a:rPr>
              <a:t>中国积极推动构建人类卫生健康命运共同体，为阻止疫情全球扩散做出中国贡献，为全球团结抗疫提出中国方案，在抗疫国际合作中展现大国担当。</a:t>
            </a:r>
            <a:endParaRPr lang="en-US" altLang="zh-CN" sz="9600" b="1" dirty="0">
              <a:latin typeface="宋体" panose="02010600030101010101" pitchFamily="2" charset="-122"/>
              <a:ea typeface="宋体" panose="02010600030101010101" pitchFamily="2" charset="-122"/>
            </a:endParaRPr>
          </a:p>
          <a:p>
            <a:pPr marL="0" indent="0" algn="just">
              <a:lnSpc>
                <a:spcPct val="150000"/>
              </a:lnSpc>
              <a:buNone/>
            </a:pPr>
            <a:r>
              <a:rPr lang="en-US" altLang="zh-CN" sz="9600" b="1" kern="100" dirty="0">
                <a:latin typeface="Times New Roman" panose="02020603050405020304" pitchFamily="18" charset="0"/>
                <a:ea typeface="宋体" panose="02010600030101010101" pitchFamily="2" charset="-122"/>
                <a:cs typeface="Times New Roman" panose="02020603050405020304" pitchFamily="18" charset="0"/>
              </a:rPr>
              <a:t>2020</a:t>
            </a:r>
            <a:r>
              <a:rPr lang="zh-CN" altLang="zh-CN" sz="9600" b="1" kern="100" dirty="0">
                <a:latin typeface="Times New Roman" panose="02020603050405020304" pitchFamily="18" charset="0"/>
                <a:ea typeface="宋体" panose="02010600030101010101" pitchFamily="2" charset="-122"/>
                <a:cs typeface="Times New Roman" panose="02020603050405020304" pitchFamily="18" charset="0"/>
              </a:rPr>
              <a:t>年</a:t>
            </a:r>
            <a:r>
              <a:rPr lang="en-US" altLang="zh-CN" sz="9600" b="1" kern="100" dirty="0">
                <a:latin typeface="Times New Roman" panose="02020603050405020304" pitchFamily="18" charset="0"/>
                <a:ea typeface="宋体" panose="02010600030101010101" pitchFamily="2" charset="-122"/>
                <a:cs typeface="Times New Roman" panose="02020603050405020304" pitchFamily="18" charset="0"/>
              </a:rPr>
              <a:t>3</a:t>
            </a:r>
            <a:r>
              <a:rPr lang="zh-CN" altLang="zh-CN" sz="9600" b="1" kern="100" dirty="0">
                <a:latin typeface="Times New Roman" panose="02020603050405020304" pitchFamily="18" charset="0"/>
                <a:ea typeface="宋体" panose="02010600030101010101" pitchFamily="2" charset="-122"/>
                <a:cs typeface="Times New Roman" panose="02020603050405020304" pitchFamily="18" charset="0"/>
              </a:rPr>
              <a:t>月</a:t>
            </a:r>
            <a:r>
              <a:rPr lang="en-US" altLang="zh-CN" sz="9600" b="1" kern="100" dirty="0">
                <a:latin typeface="Times New Roman" panose="02020603050405020304" pitchFamily="18" charset="0"/>
                <a:ea typeface="宋体" panose="02010600030101010101" pitchFamily="2" charset="-122"/>
                <a:cs typeface="Times New Roman" panose="02020603050405020304" pitchFamily="18" charset="0"/>
              </a:rPr>
              <a:t>21</a:t>
            </a:r>
            <a:r>
              <a:rPr lang="zh-CN" altLang="zh-CN" sz="9600" b="1" kern="100" dirty="0">
                <a:latin typeface="Times New Roman" panose="02020603050405020304" pitchFamily="18" charset="0"/>
                <a:ea typeface="宋体" panose="02010600030101010101" pitchFamily="2" charset="-122"/>
                <a:cs typeface="Times New Roman" panose="02020603050405020304" pitchFamily="18" charset="0"/>
              </a:rPr>
              <a:t>日，习近平总书记在致法国总统马克龙的慰问电中，首次提出人类卫生健康共同体的概念</a:t>
            </a:r>
            <a:r>
              <a:rPr lang="zh-CN" altLang="zh-CN" sz="9600" kern="100" dirty="0">
                <a:latin typeface="Times New Roman" panose="02020603050405020304" pitchFamily="18" charset="0"/>
                <a:ea typeface="宋体" panose="02010600030101010101" pitchFamily="2" charset="-122"/>
                <a:cs typeface="Times New Roman" panose="02020603050405020304" pitchFamily="18" charset="0"/>
              </a:rPr>
              <a:t>，表示愿同法方共同推进疫情防控国际合作，支持联合国及世界卫生组织在完善全球公共卫生治理中发挥核心作用，打造人类卫生健康共同体。</a:t>
            </a:r>
            <a:r>
              <a:rPr lang="en-US" altLang="zh-CN" sz="9600" kern="100" dirty="0">
                <a:latin typeface="Times New Roman" panose="02020603050405020304" pitchFamily="18" charset="0"/>
                <a:ea typeface="宋体" panose="02010600030101010101" pitchFamily="2" charset="-122"/>
                <a:cs typeface="Times New Roman" panose="02020603050405020304" pitchFamily="18" charset="0"/>
              </a:rPr>
              <a:t>4</a:t>
            </a:r>
            <a:r>
              <a:rPr lang="zh-CN" altLang="zh-CN" sz="9600" kern="100" dirty="0">
                <a:latin typeface="Times New Roman" panose="02020603050405020304" pitchFamily="18" charset="0"/>
                <a:ea typeface="宋体" panose="02010600030101010101" pitchFamily="2" charset="-122"/>
                <a:cs typeface="Times New Roman" panose="02020603050405020304" pitchFamily="18" charset="0"/>
              </a:rPr>
              <a:t>月</a:t>
            </a:r>
            <a:r>
              <a:rPr lang="en-US" altLang="zh-CN" sz="9600" kern="100" dirty="0">
                <a:latin typeface="Times New Roman" panose="02020603050405020304" pitchFamily="18" charset="0"/>
                <a:ea typeface="宋体" panose="02010600030101010101" pitchFamily="2" charset="-122"/>
                <a:cs typeface="Times New Roman" panose="02020603050405020304" pitchFamily="18" charset="0"/>
              </a:rPr>
              <a:t>2</a:t>
            </a:r>
            <a:r>
              <a:rPr lang="zh-CN" altLang="zh-CN" sz="9600" kern="100" dirty="0">
                <a:latin typeface="Times New Roman" panose="02020603050405020304" pitchFamily="18" charset="0"/>
                <a:ea typeface="宋体" panose="02010600030101010101" pitchFamily="2" charset="-122"/>
                <a:cs typeface="Times New Roman" panose="02020603050405020304" pitchFamily="18" charset="0"/>
              </a:rPr>
              <a:t>日，习近平总书记同印度尼西亚总统佐科通电话，重申同各国一道促进全球公共卫生事业发展，构建人类卫生健康共同体。</a:t>
            </a:r>
            <a:endParaRPr lang="zh-CN" altLang="zh-CN" sz="9600" kern="100" dirty="0">
              <a:latin typeface="等线" panose="02010600030101010101" pitchFamily="2" charset="-122"/>
              <a:cs typeface="Times New Roman" panose="02020603050405020304" pitchFamily="18" charset="0"/>
            </a:endParaRPr>
          </a:p>
          <a:p>
            <a:pPr marL="0" indent="0" algn="just">
              <a:lnSpc>
                <a:spcPct val="150000"/>
              </a:lnSpc>
              <a:buNone/>
            </a:pPr>
            <a:endParaRPr lang="zh-CN" altLang="en-US" sz="32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01976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二、具体表现</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en-US" altLang="zh-CN" sz="2400" dirty="0">
                <a:latin typeface="宋体" panose="02010600030101010101" pitchFamily="2" charset="-122"/>
                <a:ea typeface="宋体" panose="02010600030101010101" pitchFamily="2" charset="-122"/>
              </a:rPr>
              <a:t>2020</a:t>
            </a:r>
            <a:r>
              <a:rPr lang="zh-CN" altLang="en-US" sz="2400" dirty="0">
                <a:latin typeface="宋体" panose="02010600030101010101" pitchFamily="2" charset="-122"/>
                <a:ea typeface="宋体" panose="02010600030101010101" pitchFamily="2" charset="-122"/>
              </a:rPr>
              <a:t>年</a:t>
            </a: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月，在二十国集团领导人特别峰会上，习近平总书记提出了以下</a:t>
            </a:r>
            <a:r>
              <a:rPr lang="en-US" altLang="zh-CN" sz="2400" dirty="0">
                <a:latin typeface="宋体" panose="02010600030101010101" pitchFamily="2" charset="-122"/>
                <a:ea typeface="宋体" panose="02010600030101010101" pitchFamily="2" charset="-122"/>
              </a:rPr>
              <a:t>4</a:t>
            </a:r>
            <a:r>
              <a:rPr lang="zh-CN" altLang="en-US" sz="2400" dirty="0">
                <a:latin typeface="宋体" panose="02010600030101010101" pitchFamily="2" charset="-122"/>
                <a:ea typeface="宋体" panose="02010600030101010101" pitchFamily="2" charset="-122"/>
              </a:rPr>
              <a:t>点倡议。</a:t>
            </a:r>
          </a:p>
          <a:p>
            <a:pPr marL="0" indent="0" algn="just">
              <a:lnSpc>
                <a:spcPct val="150000"/>
              </a:lnSpc>
              <a:buNone/>
            </a:pPr>
            <a:r>
              <a:rPr lang="zh-CN" altLang="en-US" sz="2400" b="1" dirty="0">
                <a:latin typeface="宋体" panose="02010600030101010101" pitchFamily="2" charset="-122"/>
                <a:ea typeface="宋体" panose="02010600030101010101" pitchFamily="2" charset="-122"/>
              </a:rPr>
              <a:t>第一，坚决打好新冠肺炎疫情防控全球阻击战。</a:t>
            </a:r>
            <a:r>
              <a:rPr lang="zh-CN" altLang="en-US" sz="2400" dirty="0">
                <a:latin typeface="宋体" panose="02010600030101010101" pitchFamily="2" charset="-122"/>
                <a:ea typeface="宋体" panose="02010600030101010101" pitchFamily="2" charset="-122"/>
              </a:rPr>
              <a:t>中方发起二十国集团抗疫援助倡议，在世界卫生组织支持下加强信息沟通、政策协调、行动配合。中方秉持人类命运共同体理念，愿同各国分享防控有益做法，向出现疫情扩散的国家提供力所能及的援助。</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r>
              <a:rPr lang="zh-CN" altLang="en-US" sz="2400" b="1" dirty="0">
                <a:latin typeface="宋体" panose="02010600030101010101" pitchFamily="2" charset="-122"/>
                <a:ea typeface="宋体" panose="02010600030101010101" pitchFamily="2" charset="-122"/>
              </a:rPr>
              <a:t>第二，有效开展国际联防联控。</a:t>
            </a:r>
            <a:r>
              <a:rPr lang="zh-CN" altLang="en-US" sz="2400" dirty="0">
                <a:latin typeface="宋体" panose="02010600030101010101" pitchFamily="2" charset="-122"/>
                <a:ea typeface="宋体" panose="02010600030101010101" pitchFamily="2" charset="-122"/>
              </a:rPr>
              <a:t>各国必须携手拉起最严密的联防联控网络。要集各国之力，共同合作加快药物、疫苗、检测等方面科研攻关，力争早日取得惠及全人类的突破性成果。</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endParaRPr lang="zh-CN" altLang="en-US" sz="30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21950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二、具体表现</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第二，有效开展国际联防联控。</a:t>
            </a:r>
            <a:r>
              <a:rPr lang="zh-CN" altLang="en-US" sz="2400" dirty="0">
                <a:latin typeface="宋体" panose="02010600030101010101" pitchFamily="2" charset="-122"/>
                <a:ea typeface="宋体" panose="02010600030101010101" pitchFamily="2" charset="-122"/>
              </a:rPr>
              <a:t>各国必须携手拉起最严密的联防联控网络。要集各国之力，共同合作加快药物、疫苗、检测等方面科研攻关，力争早日取得惠及全人类的突破性成果。</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r>
              <a:rPr lang="zh-CN" altLang="en-US" sz="2400" b="1" dirty="0">
                <a:latin typeface="宋体" panose="02010600030101010101" pitchFamily="2" charset="-122"/>
                <a:ea typeface="宋体" panose="02010600030101010101" pitchFamily="2" charset="-122"/>
              </a:rPr>
              <a:t>第三，积极支持国际组织发挥作用。</a:t>
            </a:r>
            <a:r>
              <a:rPr lang="zh-CN" altLang="en-US" sz="2400" dirty="0">
                <a:latin typeface="宋体" panose="02010600030101010101" pitchFamily="2" charset="-122"/>
                <a:ea typeface="宋体" panose="02010600030101010101" pitchFamily="2" charset="-122"/>
              </a:rPr>
              <a:t>中方支持世界卫生组织发挥领导作用，制定科学合理防控措施，尽力阻止疫情跨境传播。习近平总书记建议，二十国集团依托世界卫生组织加强疫情防控信息共享，推广全面系统有效的防控指南。</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r>
              <a:rPr lang="zh-CN" altLang="en-US" sz="2400" b="1" dirty="0">
                <a:latin typeface="宋体" panose="02010600030101010101" pitchFamily="2" charset="-122"/>
                <a:ea typeface="宋体" panose="02010600030101010101" pitchFamily="2" charset="-122"/>
              </a:rPr>
              <a:t>第四，加强国际宏观经济政策协调。</a:t>
            </a:r>
            <a:r>
              <a:rPr lang="zh-CN" altLang="en-US" sz="2400" dirty="0">
                <a:latin typeface="宋体" panose="02010600030101010101" pitchFamily="2" charset="-122"/>
                <a:ea typeface="宋体" panose="02010600030101010101" pitchFamily="2" charset="-122"/>
              </a:rPr>
              <a:t>疫情对全球生产和需求造成全面冲击，各国应该联手加大宏观政策对冲力度，防止世界经济陷入衰退。</a:t>
            </a:r>
          </a:p>
        </p:txBody>
      </p:sp>
    </p:spTree>
    <p:extLst>
      <p:ext uri="{BB962C8B-B14F-4D97-AF65-F5344CB8AC3E}">
        <p14:creationId xmlns:p14="http://schemas.microsoft.com/office/powerpoint/2010/main" val="2183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三、内涵</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战胜关乎各国人民安危的疫病，团结合作是最有力的武器。</a:t>
            </a:r>
            <a:r>
              <a:rPr lang="zh-CN" altLang="en-US" sz="2400" dirty="0">
                <a:latin typeface="宋体" panose="02010600030101010101" pitchFamily="2" charset="-122"/>
                <a:ea typeface="宋体" panose="02010600030101010101" pitchFamily="2" charset="-122"/>
              </a:rPr>
              <a:t>习近平总书记指出，人类是一个命运共同体。公共卫生安全是人类面临的共同挑战，重大传染性疾病是全人类的敌人。唯有团结协作、携手应对，全面加强国际合作，凝聚起战胜疫情的强大合力，国际社会才能战胜疫情。</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r>
              <a:rPr lang="zh-CN" altLang="en-US" sz="2400" b="1" dirty="0">
                <a:latin typeface="宋体" panose="02010600030101010101" pitchFamily="2" charset="-122"/>
                <a:ea typeface="宋体" panose="02010600030101010101" pitchFamily="2" charset="-122"/>
              </a:rPr>
              <a:t>中国坚决维护中国人民生命安全和身体健康，也坚决维护世界各国人民生命安全和身体健康，努力为全球公共卫生安全作出贡献。</a:t>
            </a:r>
            <a:r>
              <a:rPr lang="zh-CN" altLang="en-US" sz="2400" dirty="0">
                <a:latin typeface="宋体" panose="02010600030101010101" pitchFamily="2" charset="-122"/>
                <a:ea typeface="宋体" panose="02010600030101010101" pitchFamily="2" charset="-122"/>
              </a:rPr>
              <a:t>新型疫情发生以后，习近平总书记提出了坚定信心、同舟共济、科学防治、精准施策的总要求。中国举全国之力进行防控，采取一系列前所未有的防控和救治举措。</a:t>
            </a:r>
          </a:p>
        </p:txBody>
      </p:sp>
    </p:spTree>
    <p:extLst>
      <p:ext uri="{BB962C8B-B14F-4D97-AF65-F5344CB8AC3E}">
        <p14:creationId xmlns:p14="http://schemas.microsoft.com/office/powerpoint/2010/main" val="152663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三、内涵</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中国秉持人类命运共同体理念，始终本着公开、透明、负责任态度，在力所能及范围内为国际社会抗击疫情提供支持，毫无保留同世卫组织和国际社会分享防控、治疗经验。</a:t>
            </a:r>
            <a:r>
              <a:rPr lang="zh-CN" altLang="en-US" sz="2400" dirty="0">
                <a:latin typeface="宋体" panose="02010600030101010101" pitchFamily="2" charset="-122"/>
                <a:ea typeface="宋体" panose="02010600030101010101" pitchFamily="2" charset="-122"/>
              </a:rPr>
              <a:t>中国积极开展抗疫国际合作，同有关国家和国际组织推动联合科研攻关，力争在病毒溯源、传播机理研究、疫苗和药物研发等方面取得突破。在保证国家安全的前提下，中国倡导各国共享科研数据和信息，共同研究提出应对策略，为推动构建人类命运共同体贡献智慧和力量。</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endParaRPr lang="zh-CN" altLang="en-US" sz="24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78902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三、内涵</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在党中央集中统一领导下，在各方面共同努力下，中国人民在疫情防控中展现出中国力量、中国精神、中国效率，展现出负责任大国形象，得到了世界卫生组织和世界各国充分肯定与高度赞誉。</a:t>
            </a:r>
            <a:r>
              <a:rPr lang="zh-CN" altLang="en-US" sz="2400" dirty="0">
                <a:latin typeface="宋体" panose="02010600030101010101" pitchFamily="2" charset="-122"/>
                <a:ea typeface="宋体" panose="02010600030101010101" pitchFamily="2" charset="-122"/>
              </a:rPr>
              <a:t>世界卫生组织总干事谭德塞表示，中方行动速度之快、规模之大，世所罕见，这是中国的制度优势，有关经验值得其他国家借鉴。国际社会普遍认为中国采取的坚决有力的防控措施，展现的出色的领导能力、应对能力、组织动员能力、贯彻执行能力，为世界防疫树立了典范。</a:t>
            </a:r>
          </a:p>
        </p:txBody>
      </p:sp>
    </p:spTree>
    <p:extLst>
      <p:ext uri="{BB962C8B-B14F-4D97-AF65-F5344CB8AC3E}">
        <p14:creationId xmlns:p14="http://schemas.microsoft.com/office/powerpoint/2010/main" val="30589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四、意义</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推动构建人类卫生健康共同体，进一步丰富、完善了人类命运共同体理念内涵。</a:t>
            </a:r>
            <a:r>
              <a:rPr lang="zh-CN" altLang="en-US" sz="2400" dirty="0">
                <a:latin typeface="宋体" panose="02010600030101010101" pitchFamily="2" charset="-122"/>
                <a:ea typeface="宋体" panose="02010600030101010101" pitchFamily="2" charset="-122"/>
              </a:rPr>
              <a:t>这标志着人类命运共同体理念随着对时代特征和世界大势的精准把握，逐渐走深走实，在新时代背景下有了新的跨越和发展。</a:t>
            </a:r>
            <a:endParaRPr lang="en-US" altLang="zh-CN" sz="2400" dirty="0">
              <a:latin typeface="宋体" panose="02010600030101010101" pitchFamily="2" charset="-122"/>
              <a:ea typeface="宋体" panose="02010600030101010101" pitchFamily="2" charset="-122"/>
            </a:endParaRPr>
          </a:p>
          <a:p>
            <a:pPr marL="0" indent="0" algn="just">
              <a:lnSpc>
                <a:spcPct val="150000"/>
              </a:lnSpc>
              <a:buNone/>
            </a:pPr>
            <a:r>
              <a:rPr lang="zh-CN" altLang="en-US" sz="2400" b="1" dirty="0">
                <a:latin typeface="宋体" panose="02010600030101010101" pitchFamily="2" charset="-122"/>
                <a:ea typeface="宋体" panose="02010600030101010101" pitchFamily="2" charset="-122"/>
              </a:rPr>
              <a:t>推动构建人类卫生健康共同体，是人类命运共同体理念的进一步深化和升华。</a:t>
            </a:r>
            <a:r>
              <a:rPr lang="zh-CN" altLang="en-US" sz="2400" dirty="0">
                <a:latin typeface="宋体" panose="02010600030101010101" pitchFamily="2" charset="-122"/>
                <a:ea typeface="宋体" panose="02010600030101010101" pitchFamily="2" charset="-122"/>
              </a:rPr>
              <a:t>在这次疫情防控阻击战的伟大斗争中，中国积极参与全球卫生治理，主动承担国际责任，以积极开展元首外交、提供国际援助、分享抗疫经验等实际行动为全球抗疫传递信心并注入巨大动力。这是与世界各国携手抗疫开展国际合作的重要宣示，为国际社会树立了团结协作应对全球挑战的典范。</a:t>
            </a:r>
          </a:p>
        </p:txBody>
      </p:sp>
    </p:spTree>
    <p:extLst>
      <p:ext uri="{BB962C8B-B14F-4D97-AF65-F5344CB8AC3E}">
        <p14:creationId xmlns:p14="http://schemas.microsoft.com/office/powerpoint/2010/main" val="71078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F04A9-28B9-480A-9A70-62F052F34FF5}"/>
              </a:ext>
            </a:extLst>
          </p:cNvPr>
          <p:cNvSpPr>
            <a:spLocks noGrp="1"/>
          </p:cNvSpPr>
          <p:nvPr>
            <p:ph type="title"/>
          </p:nvPr>
        </p:nvSpPr>
        <p:spPr/>
        <p:txBody>
          <a:bodyPr>
            <a:noAutofit/>
          </a:bodyPr>
          <a:lstStyle/>
          <a:p>
            <a:pPr>
              <a:lnSpc>
                <a:spcPct val="150000"/>
              </a:lnSpc>
            </a:pPr>
            <a:r>
              <a:rPr lang="zh-CN" altLang="zh-CN" sz="3000" b="1" dirty="0">
                <a:latin typeface="宋体" panose="02010600030101010101" pitchFamily="2" charset="-122"/>
                <a:ea typeface="宋体" panose="02010600030101010101" pitchFamily="2" charset="-122"/>
              </a:rPr>
              <a:t>推动构建人类卫生健康共同体</a:t>
            </a:r>
            <a:r>
              <a:rPr lang="en-US" altLang="zh-CN" sz="3000" b="1" dirty="0">
                <a:latin typeface="宋体" panose="02010600030101010101" pitchFamily="2" charset="-122"/>
                <a:ea typeface="宋体" panose="02010600030101010101" pitchFamily="2" charset="-122"/>
              </a:rPr>
              <a:t> </a:t>
            </a:r>
            <a:br>
              <a:rPr lang="en-US" altLang="zh-CN" sz="3000" b="1" dirty="0">
                <a:latin typeface="宋体" panose="02010600030101010101" pitchFamily="2" charset="-122"/>
                <a:ea typeface="宋体" panose="02010600030101010101" pitchFamily="2" charset="-122"/>
              </a:rPr>
            </a:br>
            <a:r>
              <a:rPr lang="zh-CN" altLang="en-US" sz="3000" b="1" dirty="0">
                <a:latin typeface="宋体" panose="02010600030101010101" pitchFamily="2" charset="-122"/>
                <a:ea typeface="宋体" panose="02010600030101010101" pitchFamily="2" charset="-122"/>
              </a:rPr>
              <a:t>四、意义</a:t>
            </a:r>
            <a:endParaRPr lang="zh-CN" altLang="en-US" sz="3000" b="1" dirty="0"/>
          </a:p>
        </p:txBody>
      </p:sp>
      <p:sp>
        <p:nvSpPr>
          <p:cNvPr id="3" name="内容占位符 2">
            <a:extLst>
              <a:ext uri="{FF2B5EF4-FFF2-40B4-BE49-F238E27FC236}">
                <a16:creationId xmlns:a16="http://schemas.microsoft.com/office/drawing/2014/main" id="{C60F594B-DA21-4E95-8CA1-A88B84458E6B}"/>
              </a:ext>
            </a:extLst>
          </p:cNvPr>
          <p:cNvSpPr>
            <a:spLocks noGrp="1"/>
          </p:cNvSpPr>
          <p:nvPr>
            <p:ph idx="1"/>
          </p:nvPr>
        </p:nvSpPr>
        <p:spPr>
          <a:xfrm>
            <a:off x="838199" y="1825625"/>
            <a:ext cx="10856053" cy="4351338"/>
          </a:xfrm>
        </p:spPr>
        <p:txBody>
          <a:bodyPr>
            <a:noAutofit/>
          </a:bodyPr>
          <a:lstStyle/>
          <a:p>
            <a:pPr marL="0" indent="0" algn="just">
              <a:lnSpc>
                <a:spcPct val="150000"/>
              </a:lnSpc>
              <a:buNone/>
            </a:pPr>
            <a:r>
              <a:rPr lang="zh-CN" altLang="en-US" sz="2400" b="1" dirty="0">
                <a:latin typeface="宋体" panose="02010600030101010101" pitchFamily="2" charset="-122"/>
                <a:ea typeface="宋体" panose="02010600030101010101" pitchFamily="2" charset="-122"/>
              </a:rPr>
              <a:t>推动构建人类卫生健康共同体，展现了中国对全世界各国人民平等的生命健康权等基本人权的尊重，增进了各国民众的健康福祉。</a:t>
            </a:r>
            <a:r>
              <a:rPr lang="zh-CN" altLang="en-US" sz="2400" dirty="0">
                <a:latin typeface="宋体" panose="02010600030101010101" pitchFamily="2" charset="-122"/>
                <a:ea typeface="宋体" panose="02010600030101010101" pitchFamily="2" charset="-122"/>
              </a:rPr>
              <a:t>尊重全世界各国人民平等的生命健康权，这是人类命运共同体理念的题中应有之义。</a:t>
            </a:r>
            <a:r>
              <a:rPr lang="zh-CN" altLang="zh-CN" sz="2400" dirty="0">
                <a:latin typeface="宋体" panose="02010600030101010101" pitchFamily="2" charset="-122"/>
                <a:ea typeface="宋体" panose="02010600030101010101" pitchFamily="2" charset="-122"/>
              </a:rPr>
              <a:t>在人类面临共同威胁与挑战的情况下，从打造</a:t>
            </a:r>
            <a:r>
              <a:rPr lang="en-US" altLang="zh-CN"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健康丝绸之路</a:t>
            </a:r>
            <a:r>
              <a:rPr lang="en-US" altLang="zh-CN"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再到打造人类卫生健康共同体国际合作倡议的提出，体现了中国对世界各国人民平等的生命健康权等基本人权的尊重，在推动完善全球公共卫生治理中展现了人类伦理之善，在努力增进各国民众健康福祉中促进了民心相通。</a:t>
            </a:r>
          </a:p>
          <a:p>
            <a:pPr marL="0" indent="0" algn="just">
              <a:lnSpc>
                <a:spcPct val="150000"/>
              </a:lnSpc>
              <a:buNone/>
            </a:pPr>
            <a:endParaRPr lang="zh-CN" altLang="en-US" sz="24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31344742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1667</Words>
  <Application>Microsoft Office PowerPoint</Application>
  <PresentationFormat>宽屏</PresentationFormat>
  <Paragraphs>35</Paragraphs>
  <Slides>12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等线</vt:lpstr>
      <vt:lpstr>等线 Light</vt:lpstr>
      <vt:lpstr>宋体</vt:lpstr>
      <vt:lpstr>Arial</vt:lpstr>
      <vt:lpstr>Times New Roman</vt:lpstr>
      <vt:lpstr>Office 主题​​</vt:lpstr>
      <vt:lpstr>形势与政策 国际形势与政策专题 推动构建人类卫生健康共同体</vt:lpstr>
      <vt:lpstr>推动构建人类卫生健康共同体  一、背景</vt:lpstr>
      <vt:lpstr>推动构建人类卫生健康共同体  二、具体表现</vt:lpstr>
      <vt:lpstr>推动构建人类卫生健康共同体  二、具体表现</vt:lpstr>
      <vt:lpstr>推动构建人类卫生健康共同体  三、内涵</vt:lpstr>
      <vt:lpstr>推动构建人类卫生健康共同体  三、内涵</vt:lpstr>
      <vt:lpstr>推动构建人类卫生健康共同体  三、内涵</vt:lpstr>
      <vt:lpstr>推动构建人类卫生健康共同体  四、意义</vt:lpstr>
      <vt:lpstr>推动构建人类卫生健康共同体  四、意义</vt:lpstr>
      <vt:lpstr>推动构建人类卫生健康共同体  四、意义</vt:lpstr>
      <vt:lpstr>推动构建人类卫生健康共同体  五、结语</vt:lpstr>
      <vt:lpstr>推动构建人类卫生健康共同体  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形势与政策 国际形势与政策专题 推动构建人类卫生健康共同体</dc:title>
  <dc:creator>Elena</dc:creator>
  <cp:lastModifiedBy>Elena</cp:lastModifiedBy>
  <cp:revision>16</cp:revision>
  <dcterms:created xsi:type="dcterms:W3CDTF">2020-09-18T07:55:01Z</dcterms:created>
  <dcterms:modified xsi:type="dcterms:W3CDTF">2020-09-18T09:09:15Z</dcterms:modified>
</cp:coreProperties>
</file>